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5" r:id="rId8"/>
    <p:sldId id="266" r:id="rId9"/>
    <p:sldId id="267" r:id="rId10"/>
    <p:sldId id="261" r:id="rId11"/>
    <p:sldId id="263" r:id="rId12"/>
    <p:sldId id="264"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94837-492C-47F1-8E25-6FC8BB700FB5}"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94837-492C-47F1-8E25-6FC8BB700FB5}"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94837-492C-47F1-8E25-6FC8BB700FB5}"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94837-492C-47F1-8E25-6FC8BB700FB5}"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94837-492C-47F1-8E25-6FC8BB700FB5}"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94837-492C-47F1-8E25-6FC8BB700FB5}"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94837-492C-47F1-8E25-6FC8BB700FB5}" type="datetimeFigureOut">
              <a:rPr lang="en-US" smtClean="0"/>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94837-492C-47F1-8E25-6FC8BB700FB5}" type="datetimeFigureOut">
              <a:rPr lang="en-US" smtClean="0"/>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94837-492C-47F1-8E25-6FC8BB700FB5}" type="datetimeFigureOut">
              <a:rPr lang="en-US" smtClean="0"/>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94837-492C-47F1-8E25-6FC8BB700FB5}"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94837-492C-47F1-8E25-6FC8BB700FB5}"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6925-A3B2-400F-8E58-7A307B5374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94837-492C-47F1-8E25-6FC8BB700FB5}" type="datetimeFigureOut">
              <a:rPr lang="en-US" smtClean="0"/>
              <a:t>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66925-A3B2-400F-8E58-7A307B5374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Allusions of </a:t>
            </a:r>
            <a:r>
              <a:rPr lang="en-US" i="1" dirty="0" smtClean="0"/>
              <a:t>Animal Farm</a:t>
            </a:r>
            <a:endParaRPr lang="en-US" dirty="0"/>
          </a:p>
        </p:txBody>
      </p:sp>
      <p:sp>
        <p:nvSpPr>
          <p:cNvPr id="3" name="Subtitle 2"/>
          <p:cNvSpPr>
            <a:spLocks noGrp="1"/>
          </p:cNvSpPr>
          <p:nvPr>
            <p:ph type="subTitle" idx="1"/>
          </p:nvPr>
        </p:nvSpPr>
        <p:spPr/>
        <p:txBody>
          <a:bodyPr/>
          <a:lstStyle/>
          <a:p>
            <a:r>
              <a:rPr lang="en-US" i="1" dirty="0" smtClean="0"/>
              <a:t>The elements of the Russian Revolution come alive!</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Ministry of Propaganda</a:t>
            </a:r>
            <a:endParaRPr lang="en-US" dirty="0"/>
          </a:p>
        </p:txBody>
      </p:sp>
      <p:sp>
        <p:nvSpPr>
          <p:cNvPr id="3" name="Content Placeholder 2"/>
          <p:cNvSpPr>
            <a:spLocks noGrp="1"/>
          </p:cNvSpPr>
          <p:nvPr>
            <p:ph idx="1"/>
          </p:nvPr>
        </p:nvSpPr>
        <p:spPr/>
        <p:txBody>
          <a:bodyPr/>
          <a:lstStyle/>
          <a:p>
            <a:r>
              <a:rPr lang="en-US" dirty="0" smtClean="0"/>
              <a:t>Kicked out propaganda to make people believe Stalin’s government was acting on their behalf</a:t>
            </a:r>
          </a:p>
          <a:p>
            <a:endParaRPr lang="en-US" dirty="0"/>
          </a:p>
          <a:p>
            <a:r>
              <a:rPr lang="en-US" dirty="0" smtClean="0"/>
              <a:t>“Spin Machine” – took unfortunate events and blamed it on the people, took positive events and gave credit to the Communist government.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Secret Police (KGB)</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first of its kind, the KGB conducted covert investigations to make sure that all people (Soviets and the rest of the world) were acting in the best interest of the USSR.</a:t>
            </a:r>
          </a:p>
          <a:p>
            <a:endParaRPr lang="en-US" dirty="0"/>
          </a:p>
          <a:p>
            <a:r>
              <a:rPr lang="en-US" dirty="0" smtClean="0"/>
              <a:t>Agencies like this were predecessors for the CIA</a:t>
            </a:r>
          </a:p>
          <a:p>
            <a:endParaRPr lang="en-US" dirty="0"/>
          </a:p>
          <a:p>
            <a:r>
              <a:rPr lang="en-US" dirty="0" smtClean="0"/>
              <a:t>Often acted violently, thuggish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Orthodox Church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the Imperialist rule, the Church had heavy influence over government.</a:t>
            </a:r>
          </a:p>
          <a:p>
            <a:endParaRPr lang="en-US" dirty="0"/>
          </a:p>
          <a:p>
            <a:r>
              <a:rPr lang="en-US" dirty="0" smtClean="0"/>
              <a:t>However, during Communist rule, the Church fades from day to day life.  </a:t>
            </a:r>
          </a:p>
          <a:p>
            <a:endParaRPr lang="en-US" dirty="0"/>
          </a:p>
          <a:p>
            <a:r>
              <a:rPr lang="en-US" dirty="0" smtClean="0"/>
              <a:t>The Church eventually returns as a force, but not until near the dissolution of the Soviet Union.</a:t>
            </a:r>
          </a:p>
          <a:p>
            <a:pPr>
              <a:buNone/>
            </a:pPr>
            <a:endParaRPr lang="en-US" dirty="0" smtClean="0"/>
          </a:p>
          <a:p>
            <a:r>
              <a:rPr lang="en-US" dirty="0" smtClean="0"/>
              <a:t>Stalin works hard to get rid of the influence of the Church, but eventually succumbs to popular opinion to keep it around.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Empire</a:t>
            </a:r>
            <a:endParaRPr lang="en-US" dirty="0"/>
          </a:p>
        </p:txBody>
      </p:sp>
      <p:sp>
        <p:nvSpPr>
          <p:cNvPr id="3" name="Content Placeholder 2"/>
          <p:cNvSpPr>
            <a:spLocks noGrp="1"/>
          </p:cNvSpPr>
          <p:nvPr>
            <p:ph idx="1"/>
          </p:nvPr>
        </p:nvSpPr>
        <p:spPr/>
        <p:txBody>
          <a:bodyPr/>
          <a:lstStyle/>
          <a:p>
            <a:r>
              <a:rPr lang="en-US" dirty="0" smtClean="0"/>
              <a:t>During Stalin’s rule, they began trade with the Soviets, and continued this until after World War II.</a:t>
            </a:r>
          </a:p>
          <a:p>
            <a:endParaRPr lang="en-US" dirty="0"/>
          </a:p>
          <a:p>
            <a:r>
              <a:rPr lang="en-US" dirty="0" smtClean="0"/>
              <a:t>Part of the reason they began trade was to influence the people that Communism was good, but Britain would have none of it.  They benefitted from trade – that’s 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Reich (Germany)</a:t>
            </a:r>
            <a:endParaRPr lang="en-US" dirty="0"/>
          </a:p>
        </p:txBody>
      </p:sp>
      <p:sp>
        <p:nvSpPr>
          <p:cNvPr id="3" name="Content Placeholder 2"/>
          <p:cNvSpPr>
            <a:spLocks noGrp="1"/>
          </p:cNvSpPr>
          <p:nvPr>
            <p:ph idx="1"/>
          </p:nvPr>
        </p:nvSpPr>
        <p:spPr/>
        <p:txBody>
          <a:bodyPr/>
          <a:lstStyle/>
          <a:p>
            <a:r>
              <a:rPr lang="en-US" dirty="0" smtClean="0"/>
              <a:t>Committed numerous crimes against humanity during WWII</a:t>
            </a:r>
          </a:p>
          <a:p>
            <a:endParaRPr lang="en-US" dirty="0"/>
          </a:p>
          <a:p>
            <a:r>
              <a:rPr lang="en-US" dirty="0" smtClean="0"/>
              <a:t>Vilified around the world by numerous nations</a:t>
            </a:r>
          </a:p>
          <a:p>
            <a:endParaRPr lang="en-US" dirty="0"/>
          </a:p>
          <a:p>
            <a:r>
              <a:rPr lang="en-US" dirty="0" smtClean="0"/>
              <a:t>Attempted to establish trade relationships/alliances in attempt to regain armament status.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bookmark to hold you…</a:t>
            </a:r>
            <a:endParaRPr lang="en-US" dirty="0"/>
          </a:p>
        </p:txBody>
      </p:sp>
      <p:sp>
        <p:nvSpPr>
          <p:cNvPr id="3" name="Content Placeholder 2"/>
          <p:cNvSpPr>
            <a:spLocks noGrp="1"/>
          </p:cNvSpPr>
          <p:nvPr>
            <p:ph idx="1"/>
          </p:nvPr>
        </p:nvSpPr>
        <p:spPr/>
        <p:txBody>
          <a:bodyPr/>
          <a:lstStyle/>
          <a:p>
            <a:r>
              <a:rPr lang="en-US" dirty="0" smtClean="0"/>
              <a:t>Bookmark directions:</a:t>
            </a:r>
          </a:p>
          <a:p>
            <a:pPr lvl="1"/>
            <a:r>
              <a:rPr lang="en-US" dirty="0" smtClean="0"/>
              <a:t>As each character/group of characters flashes on the screen, use their description to tie them to a character/group of characters in </a:t>
            </a:r>
            <a:r>
              <a:rPr lang="en-US" i="1" dirty="0" smtClean="0"/>
              <a:t>Animal Farm</a:t>
            </a:r>
            <a:r>
              <a:rPr lang="en-US" dirty="0" smtClean="0"/>
              <a:t>.  </a:t>
            </a:r>
          </a:p>
          <a:p>
            <a:pPr lvl="1"/>
            <a:endParaRPr lang="en-US" dirty="0"/>
          </a:p>
          <a:p>
            <a:pPr lvl="1"/>
            <a:r>
              <a:rPr lang="en-US" dirty="0" smtClean="0"/>
              <a:t>Think about the behavior of the characters within </a:t>
            </a:r>
            <a:r>
              <a:rPr lang="en-US" i="1" dirty="0" smtClean="0"/>
              <a:t>Animal Farm</a:t>
            </a:r>
            <a:r>
              <a:rPr lang="en-US" dirty="0" smtClean="0"/>
              <a:t>.  You don’t have to write a description on your bookmark, but you do have to write an equation (i.e. “Old Major = Karl Marx”)</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Karl Marx</a:t>
            </a:r>
            <a:endParaRPr lang="en-US" dirty="0"/>
          </a:p>
        </p:txBody>
      </p:sp>
      <p:sp>
        <p:nvSpPr>
          <p:cNvPr id="3" name="Content Placeholder 2"/>
          <p:cNvSpPr>
            <a:spLocks noGrp="1"/>
          </p:cNvSpPr>
          <p:nvPr>
            <p:ph idx="1"/>
          </p:nvPr>
        </p:nvSpPr>
        <p:spPr/>
        <p:txBody>
          <a:bodyPr/>
          <a:lstStyle/>
          <a:p>
            <a:r>
              <a:rPr lang="en-US" dirty="0" smtClean="0"/>
              <a:t>Considered father of Communism</a:t>
            </a:r>
          </a:p>
          <a:p>
            <a:endParaRPr lang="en-US" dirty="0"/>
          </a:p>
          <a:p>
            <a:r>
              <a:rPr lang="en-US" dirty="0" smtClean="0"/>
              <a:t>Wrote </a:t>
            </a:r>
            <a:r>
              <a:rPr lang="en-US" i="1" dirty="0" smtClean="0"/>
              <a:t>Communist Manifesto</a:t>
            </a:r>
            <a:r>
              <a:rPr lang="en-US" dirty="0" smtClean="0"/>
              <a:t>, which gives basic principles of pure communism.</a:t>
            </a:r>
          </a:p>
          <a:p>
            <a:endParaRPr lang="en-US" dirty="0"/>
          </a:p>
          <a:p>
            <a:r>
              <a:rPr lang="en-US" dirty="0" smtClean="0"/>
              <a:t>Espouses ideas that all should be equal under the eyes of the government.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Tsar Nicholas II</a:t>
            </a:r>
            <a:endParaRPr lang="en-US" dirty="0"/>
          </a:p>
        </p:txBody>
      </p:sp>
      <p:sp>
        <p:nvSpPr>
          <p:cNvPr id="3" name="Content Placeholder 2"/>
          <p:cNvSpPr>
            <a:spLocks noGrp="1"/>
          </p:cNvSpPr>
          <p:nvPr>
            <p:ph idx="1"/>
          </p:nvPr>
        </p:nvSpPr>
        <p:spPr/>
        <p:txBody>
          <a:bodyPr/>
          <a:lstStyle/>
          <a:p>
            <a:r>
              <a:rPr lang="en-US" dirty="0" smtClean="0"/>
              <a:t>Has absolute control over all of Russia</a:t>
            </a:r>
          </a:p>
          <a:p>
            <a:endParaRPr lang="en-US" dirty="0"/>
          </a:p>
          <a:p>
            <a:r>
              <a:rPr lang="en-US" dirty="0" smtClean="0"/>
              <a:t>Manages an empire, where peasants and serfs feel oppressed.</a:t>
            </a:r>
          </a:p>
          <a:p>
            <a:endParaRPr lang="en-US" dirty="0"/>
          </a:p>
          <a:p>
            <a:r>
              <a:rPr lang="en-US" dirty="0" smtClean="0"/>
              <a:t>Only plutocrats/bourgeoisie experience privilege under his government.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Vladimir Lenin/Leon Trotsky</a:t>
            </a:r>
            <a:endParaRPr lang="en-US" dirty="0"/>
          </a:p>
        </p:txBody>
      </p:sp>
      <p:sp>
        <p:nvSpPr>
          <p:cNvPr id="3" name="Content Placeholder 2"/>
          <p:cNvSpPr>
            <a:spLocks noGrp="1"/>
          </p:cNvSpPr>
          <p:nvPr>
            <p:ph idx="1"/>
          </p:nvPr>
        </p:nvSpPr>
        <p:spPr/>
        <p:txBody>
          <a:bodyPr/>
          <a:lstStyle/>
          <a:p>
            <a:r>
              <a:rPr lang="en-US" dirty="0" smtClean="0"/>
              <a:t>First leaders of USSR Communist Government</a:t>
            </a:r>
          </a:p>
          <a:p>
            <a:endParaRPr lang="en-US" dirty="0"/>
          </a:p>
          <a:p>
            <a:r>
              <a:rPr lang="en-US" dirty="0" smtClean="0"/>
              <a:t>Attempted to espouse/practice pure Communism per Marx’s principles</a:t>
            </a:r>
          </a:p>
          <a:p>
            <a:endParaRPr lang="en-US" dirty="0"/>
          </a:p>
          <a:p>
            <a:r>
              <a:rPr lang="en-US" dirty="0" smtClean="0"/>
              <a:t>Lenin’s rule was short, and Trotsky was eventually expelled from the Soviet Union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Josef Stalin</a:t>
            </a:r>
            <a:endParaRPr lang="en-US" dirty="0"/>
          </a:p>
        </p:txBody>
      </p:sp>
      <p:sp>
        <p:nvSpPr>
          <p:cNvPr id="3" name="Content Placeholder 2"/>
          <p:cNvSpPr>
            <a:spLocks noGrp="1"/>
          </p:cNvSpPr>
          <p:nvPr>
            <p:ph idx="1"/>
          </p:nvPr>
        </p:nvSpPr>
        <p:spPr/>
        <p:txBody>
          <a:bodyPr>
            <a:normAutofit fontScale="92500"/>
          </a:bodyPr>
          <a:lstStyle/>
          <a:p>
            <a:r>
              <a:rPr lang="en-US" dirty="0" smtClean="0"/>
              <a:t>Second leader of USSR under Communist Rule.  </a:t>
            </a:r>
          </a:p>
          <a:p>
            <a:endParaRPr lang="en-US" dirty="0"/>
          </a:p>
          <a:p>
            <a:r>
              <a:rPr lang="en-US" dirty="0" smtClean="0"/>
              <a:t>Spoke about virtues of Communism to control Soviet people; often gave privileges to his inner circle</a:t>
            </a:r>
          </a:p>
          <a:p>
            <a:endParaRPr lang="en-US" dirty="0"/>
          </a:p>
          <a:p>
            <a:r>
              <a:rPr lang="en-US" dirty="0" smtClean="0"/>
              <a:t>Many people in lower/middle class felt threatened to speak out about poor conditions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Plutocrats/Bourgeoisie</a:t>
            </a:r>
            <a:endParaRPr lang="en-US" dirty="0"/>
          </a:p>
        </p:txBody>
      </p:sp>
      <p:sp>
        <p:nvSpPr>
          <p:cNvPr id="3" name="Content Placeholder 2"/>
          <p:cNvSpPr>
            <a:spLocks noGrp="1"/>
          </p:cNvSpPr>
          <p:nvPr>
            <p:ph idx="1"/>
          </p:nvPr>
        </p:nvSpPr>
        <p:spPr/>
        <p:txBody>
          <a:bodyPr/>
          <a:lstStyle/>
          <a:p>
            <a:r>
              <a:rPr lang="en-US" dirty="0" smtClean="0"/>
              <a:t>These people were not negatively impacted by Imperialist rule, but did not appreciate when Communist rule came into power.</a:t>
            </a:r>
          </a:p>
          <a:p>
            <a:endParaRPr lang="en-US" dirty="0"/>
          </a:p>
          <a:p>
            <a:r>
              <a:rPr lang="en-US" dirty="0" smtClean="0"/>
              <a:t>These people were expected to give up their wealth and work for the people, and not keep privilege to themselves.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Class</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dirty="0" smtClean="0"/>
              <a:t>This was the class that stood to benefit the most from the implementation of Communism.</a:t>
            </a:r>
          </a:p>
          <a:p>
            <a:endParaRPr lang="en-US" dirty="0"/>
          </a:p>
          <a:p>
            <a:r>
              <a:rPr lang="en-US" dirty="0" smtClean="0"/>
              <a:t>They promised themselves to work for the Soviet Union in hopes that they would work themselves out of abject poverty.  These are the people that blindly promised to keep working, no matter how terrible the conditions were, to encourage the development of a Communist government.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International</a:t>
            </a:r>
            <a:endParaRPr lang="en-US" dirty="0"/>
          </a:p>
        </p:txBody>
      </p:sp>
      <p:sp>
        <p:nvSpPr>
          <p:cNvPr id="3" name="Content Placeholder 2"/>
          <p:cNvSpPr>
            <a:spLocks noGrp="1"/>
          </p:cNvSpPr>
          <p:nvPr>
            <p:ph idx="1"/>
          </p:nvPr>
        </p:nvSpPr>
        <p:spPr/>
        <p:txBody>
          <a:bodyPr/>
          <a:lstStyle/>
          <a:p>
            <a:r>
              <a:rPr lang="en-US" dirty="0" smtClean="0"/>
              <a:t>A Soviet-based group that helps to espouse the tenets of Communism worldwide.</a:t>
            </a:r>
          </a:p>
          <a:p>
            <a:endParaRPr lang="en-US" dirty="0"/>
          </a:p>
          <a:p>
            <a:r>
              <a:rPr lang="en-US" dirty="0" smtClean="0"/>
              <a:t>This began in Russia, and then spread to far corners of the world.</a:t>
            </a:r>
          </a:p>
          <a:p>
            <a:endParaRPr lang="en-US" dirty="0"/>
          </a:p>
          <a:p>
            <a:r>
              <a:rPr lang="en-US" dirty="0" smtClean="0"/>
              <a:t>This organization still exists today.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626</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Allusions of Animal Farm</vt:lpstr>
      <vt:lpstr>A bookmark to hold you…</vt:lpstr>
      <vt:lpstr>Karl Marx</vt:lpstr>
      <vt:lpstr>Tsar Nicholas II</vt:lpstr>
      <vt:lpstr>Vladimir Lenin/Leon Trotsky</vt:lpstr>
      <vt:lpstr>Josef Stalin</vt:lpstr>
      <vt:lpstr>Plutocrats/Bourgeoisie</vt:lpstr>
      <vt:lpstr>Working Class</vt:lpstr>
      <vt:lpstr>Communist International</vt:lpstr>
      <vt:lpstr>Ministry of Propaganda</vt:lpstr>
      <vt:lpstr>The Secret Police (KGB)</vt:lpstr>
      <vt:lpstr>Russian Orthodox Church</vt:lpstr>
      <vt:lpstr>British Empire</vt:lpstr>
      <vt:lpstr>Third Reich (Germany)</vt:lpstr>
    </vt:vector>
  </TitlesOfParts>
  <Company>FortBend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Allusions of Animal Farm</dc:title>
  <dc:creator>janis.bellon</dc:creator>
  <cp:lastModifiedBy>janis.bellon</cp:lastModifiedBy>
  <cp:revision>22</cp:revision>
  <dcterms:created xsi:type="dcterms:W3CDTF">2013-01-30T13:23:12Z</dcterms:created>
  <dcterms:modified xsi:type="dcterms:W3CDTF">2013-01-30T21:41:31Z</dcterms:modified>
</cp:coreProperties>
</file>