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8343A-C6AA-40EB-A36C-3157D6306DE5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4CBE-39A0-4E88-A52A-2926230D47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Annotated Bibliographies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A how-to guide.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this easier…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Annotate your articles/media as you find it.  Your annotations can help you with the composition of your bibliography.</a:t>
            </a:r>
          </a:p>
          <a:p>
            <a:r>
              <a:rPr lang="en-US" dirty="0" smtClean="0"/>
              <a:t>Write with the confidence and authority of an expert…you are becoming one.</a:t>
            </a:r>
          </a:p>
          <a:p>
            <a:r>
              <a:rPr lang="en-US" dirty="0" smtClean="0"/>
              <a:t>Look at the online examples I will post today; they can be used as guides, but will be slightly different from the requirements I have given you.</a:t>
            </a:r>
          </a:p>
          <a:p>
            <a:r>
              <a:rPr lang="en-US" dirty="0" smtClean="0"/>
              <a:t>And for Pete’s sake, USE MLA FORMATTING!!!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annotated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annotated bibliography is an organized list of sources (may be any variety of materials, books, documents, videos, articles, web sites, CD-ROMs, etc.) with an accompanying paragraph that describes, explains, and/or evaluates each entry in terms of quality, authority, and relevance.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yours will be organized…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Entries will be categorized first by </a:t>
            </a:r>
            <a:r>
              <a:rPr lang="en-US" u="sng" dirty="0" smtClean="0"/>
              <a:t>concurrent</a:t>
            </a:r>
            <a:r>
              <a:rPr lang="en-US" dirty="0" smtClean="0"/>
              <a:t> arguments versus </a:t>
            </a:r>
            <a:r>
              <a:rPr lang="en-US" u="sng" dirty="0" smtClean="0"/>
              <a:t>opposing</a:t>
            </a:r>
            <a:r>
              <a:rPr lang="en-US" dirty="0" smtClean="0"/>
              <a:t> arguments.  You may have articles that are useful in both categories.</a:t>
            </a:r>
          </a:p>
          <a:p>
            <a:r>
              <a:rPr lang="en-US" dirty="0" smtClean="0"/>
              <a:t>Under those categories, you will then list sources in alphabetical order according to author’s last name.</a:t>
            </a:r>
          </a:p>
          <a:p>
            <a:r>
              <a:rPr lang="en-US" dirty="0" smtClean="0"/>
              <a:t>If no author is present/identified, you will then list by title.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b="1" dirty="0" smtClean="0"/>
              <a:t>annotation?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annotations do one big thing for me, as your teacher:  they prove you read the article and that you know how to use the information.  </a:t>
            </a:r>
          </a:p>
          <a:p>
            <a:r>
              <a:rPr lang="en-US" dirty="0" smtClean="0"/>
              <a:t>The annotations must include a brief summary of the article (3-5 sentences).  This summary should give me the main idea of the article and a brief statement about how this main idea is defended.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b="1" dirty="0" smtClean="0"/>
              <a:t>annotation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you must explain why you have chosen this source for your argument.  Reasons can include:</a:t>
            </a:r>
          </a:p>
          <a:p>
            <a:pPr lvl="1"/>
            <a:r>
              <a:rPr lang="en-US" dirty="0" smtClean="0"/>
              <a:t>Qualifications of the author</a:t>
            </a:r>
          </a:p>
          <a:p>
            <a:pPr lvl="1"/>
            <a:r>
              <a:rPr lang="en-US" dirty="0" smtClean="0"/>
              <a:t>Purpose/scope of the article</a:t>
            </a:r>
          </a:p>
          <a:p>
            <a:pPr lvl="1"/>
            <a:r>
              <a:rPr lang="en-US" dirty="0" smtClean="0"/>
              <a:t>Audience being addressed</a:t>
            </a:r>
          </a:p>
          <a:p>
            <a:pPr lvl="1"/>
            <a:r>
              <a:rPr lang="en-US" dirty="0" smtClean="0"/>
              <a:t>Bias presented in article</a:t>
            </a:r>
          </a:p>
          <a:p>
            <a:pPr lvl="1"/>
            <a:r>
              <a:rPr lang="en-US" dirty="0" smtClean="0"/>
              <a:t>Conclusions, data, findings through research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Annotations are one paragraph long, usually no more than 100-150 words each.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explication – even when referring to yourself, you will call yourself “the researcher”</a:t>
            </a:r>
          </a:p>
          <a:p>
            <a:r>
              <a:rPr lang="en-US" dirty="0" smtClean="0"/>
              <a:t>Language and vocabulary are as academic and formal as possible</a:t>
            </a:r>
          </a:p>
          <a:p>
            <a:r>
              <a:rPr lang="en-US" dirty="0" smtClean="0"/>
              <a:t>All citations will be listed in MLA format, with the annotation following.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 MLA Formatting</a:t>
            </a:r>
            <a:br>
              <a:rPr lang="en-US" dirty="0" smtClean="0"/>
            </a:br>
            <a:r>
              <a:rPr lang="en-US" dirty="0" smtClean="0"/>
              <a:t>(A la Microsoft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MLA citation itself should have a </a:t>
            </a:r>
            <a:r>
              <a:rPr lang="en-US" i="1" dirty="0" smtClean="0"/>
              <a:t>hanging indent</a:t>
            </a:r>
            <a:r>
              <a:rPr lang="en-US" dirty="0" smtClean="0"/>
              <a:t>.  The easiest way to do this is to highlight the citation, and press CTRL + T on your keyboard.  Your citation will look like this: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Ebert, Roger. "An Inconvenient Truth." Rev. of </a:t>
            </a:r>
            <a:r>
              <a:rPr lang="en-US" i="1" dirty="0"/>
              <a:t>An Inconvenient Truth</a:t>
            </a:r>
            <a:r>
              <a:rPr lang="en-US" dirty="0"/>
              <a:t>, dir. Davis Guggenheim. </a:t>
            </a:r>
            <a:r>
              <a:rPr lang="en-US" i="1" dirty="0"/>
              <a:t>rogerebert.com</a:t>
            </a:r>
            <a:r>
              <a:rPr lang="en-US" dirty="0"/>
              <a:t>. Sun-Times News Group, 2 June 2006. Web. 24 May 2009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Notice the indent of the lines…that doesn’t happen naturally!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52400" y="45720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and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Remember, MLA format for all citations, double spaced, 12 point standard fonts (Calibri, Arial, or Times New Roman ONLY)</a:t>
            </a:r>
          </a:p>
          <a:p>
            <a:r>
              <a:rPr lang="en-US" dirty="0" smtClean="0"/>
              <a:t>If all sources are found by the end of tomorrow, Friday can be spent composing your annotated bibliography.</a:t>
            </a:r>
          </a:p>
          <a:p>
            <a:r>
              <a:rPr lang="en-US" dirty="0" smtClean="0"/>
              <a:t>Annotated bibliography due SUNDAY by MIDNIGHT on Turnitin.com (assignment will be posted online today – early submissions rewarded).  Submit receipt on MONDAY (1/28)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must be included, in this order:</a:t>
            </a:r>
          </a:p>
          <a:p>
            <a:pPr lvl="1"/>
            <a:r>
              <a:rPr lang="en-US" dirty="0" smtClean="0"/>
              <a:t>Standard heading</a:t>
            </a:r>
          </a:p>
          <a:p>
            <a:pPr lvl="1"/>
            <a:r>
              <a:rPr lang="en-US" dirty="0" smtClean="0"/>
              <a:t>Title of Research Subject</a:t>
            </a:r>
            <a:endParaRPr lang="en-US" dirty="0"/>
          </a:p>
          <a:p>
            <a:pPr lvl="1"/>
            <a:r>
              <a:rPr lang="en-US" dirty="0" smtClean="0"/>
              <a:t>Argumentative Thesis</a:t>
            </a:r>
          </a:p>
          <a:p>
            <a:pPr lvl="1"/>
            <a:r>
              <a:rPr lang="en-US" dirty="0" smtClean="0"/>
              <a:t>Citations and annotations, categorized and alphabetized.</a:t>
            </a:r>
          </a:p>
          <a:p>
            <a:pPr lvl="1"/>
            <a:r>
              <a:rPr lang="en-US" dirty="0" smtClean="0"/>
              <a:t>Again, in MLA FORMAT</a:t>
            </a:r>
          </a:p>
          <a:p>
            <a:pPr lvl="1"/>
            <a:r>
              <a:rPr lang="en-US" dirty="0" smtClean="0"/>
              <a:t>Cheat sheet posted online.  If confused, find the best guide ever at Purdue’s OWL Online Lab.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556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Annotated Bibliographies</vt:lpstr>
      <vt:lpstr>What is an annotated bibliography</vt:lpstr>
      <vt:lpstr>How yours will be organized…</vt:lpstr>
      <vt:lpstr>Why annotation?</vt:lpstr>
      <vt:lpstr>Why annotation?</vt:lpstr>
      <vt:lpstr>Structure of annotations</vt:lpstr>
      <vt:lpstr>Proper MLA Formatting (A la Microsoft Word)</vt:lpstr>
      <vt:lpstr>Guidelines and deadlines</vt:lpstr>
      <vt:lpstr>Requirements</vt:lpstr>
      <vt:lpstr>How to make this easier…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janis.bellon</dc:creator>
  <cp:lastModifiedBy>janis.bellon</cp:lastModifiedBy>
  <cp:revision>27</cp:revision>
  <dcterms:created xsi:type="dcterms:W3CDTF">2013-01-23T13:15:33Z</dcterms:created>
  <dcterms:modified xsi:type="dcterms:W3CDTF">2013-01-23T21:33:07Z</dcterms:modified>
</cp:coreProperties>
</file>