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-138" y="-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5/13/2013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5/13/2013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5/13/2013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5/13/2013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5/13/2013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5/13/2013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5/13/2013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5/13/2013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5/13/2013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5/13/2013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5/13/2013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5/13/2013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5/13/2013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Ending </a:t>
            </a:r>
            <a:r>
              <a:rPr lang="en-US" i="1" dirty="0" smtClean="0"/>
              <a:t>To Kill A Mockingbird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“</a:t>
            </a:r>
            <a:r>
              <a:rPr lang="en-US" sz="3200" dirty="0" smtClean="0"/>
              <a:t>Hey, </a:t>
            </a:r>
            <a:r>
              <a:rPr lang="en-US" sz="3200" dirty="0" smtClean="0"/>
              <a:t>Boo.”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8833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we left off…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Tom Robinson found guilty, dies</a:t>
            </a:r>
            <a:endParaRPr lang="en-US" sz="3200" dirty="0"/>
          </a:p>
          <a:p>
            <a:r>
              <a:rPr lang="en-US" sz="3200" dirty="0" smtClean="0"/>
              <a:t>Town attitudes revealed at high tea</a:t>
            </a:r>
          </a:p>
          <a:p>
            <a:r>
              <a:rPr lang="en-US" sz="3200" dirty="0" smtClean="0"/>
              <a:t>Scout observing Miss </a:t>
            </a:r>
            <a:r>
              <a:rPr lang="en-US" sz="3200" dirty="0" err="1" smtClean="0"/>
              <a:t>Maudie</a:t>
            </a:r>
            <a:r>
              <a:rPr lang="en-US" sz="3200" dirty="0" smtClean="0"/>
              <a:t>, Calpurnia, and Aunt Alexandra for “lady-like” behavior</a:t>
            </a:r>
          </a:p>
        </p:txBody>
      </p:sp>
    </p:spTree>
    <p:extLst>
      <p:ext uri="{BB962C8B-B14F-4D97-AF65-F5344CB8AC3E}">
        <p14:creationId xmlns:p14="http://schemas.microsoft.com/office/powerpoint/2010/main" val="153537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 of Tom Robinson’s Death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Bob </a:t>
            </a:r>
            <a:r>
              <a:rPr lang="en-US" sz="3200" dirty="0" err="1" smtClean="0"/>
              <a:t>Ewell</a:t>
            </a:r>
            <a:r>
              <a:rPr lang="en-US" sz="3200" dirty="0" smtClean="0"/>
              <a:t>, Link </a:t>
            </a:r>
            <a:r>
              <a:rPr lang="en-US" sz="3200" dirty="0" err="1" smtClean="0"/>
              <a:t>Deas</a:t>
            </a:r>
            <a:r>
              <a:rPr lang="en-US" sz="3200" dirty="0" smtClean="0"/>
              <a:t>, and Tom Robinson’s widow</a:t>
            </a:r>
          </a:p>
          <a:p>
            <a:r>
              <a:rPr lang="en-US" sz="3200" dirty="0" smtClean="0"/>
              <a:t>The judge, reading at home, shotgun in hand</a:t>
            </a:r>
          </a:p>
          <a:p>
            <a:r>
              <a:rPr lang="en-US" sz="3200" dirty="0" err="1" smtClean="0"/>
              <a:t>Jem</a:t>
            </a:r>
            <a:r>
              <a:rPr lang="en-US" sz="3200" dirty="0" smtClean="0"/>
              <a:t> becomes quiet; ignores issues around Robinson trial</a:t>
            </a:r>
          </a:p>
          <a:p>
            <a:r>
              <a:rPr lang="en-US" sz="3200" dirty="0" smtClean="0"/>
              <a:t>Where is </a:t>
            </a:r>
            <a:r>
              <a:rPr lang="en-US" sz="3200" dirty="0" err="1" smtClean="0"/>
              <a:t>Mayella</a:t>
            </a:r>
            <a:r>
              <a:rPr lang="en-US" sz="3200" dirty="0" smtClean="0"/>
              <a:t>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9999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Halloween Pageant</a:t>
            </a:r>
            <a:br>
              <a:rPr lang="en-US" dirty="0" smtClean="0"/>
            </a:br>
            <a:r>
              <a:rPr lang="en-US" dirty="0" smtClean="0"/>
              <a:t>“Scared of the </a:t>
            </a:r>
            <a:r>
              <a:rPr lang="en-US" dirty="0" err="1" smtClean="0"/>
              <a:t>haints</a:t>
            </a:r>
            <a:r>
              <a:rPr lang="en-US" dirty="0" smtClean="0"/>
              <a:t>?”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Brief return to normalcy with Halloween pageant</a:t>
            </a:r>
          </a:p>
          <a:p>
            <a:r>
              <a:rPr lang="en-US" sz="2800" dirty="0" smtClean="0"/>
              <a:t>Stalker en route home; </a:t>
            </a:r>
            <a:r>
              <a:rPr lang="en-US" sz="2800" dirty="0" err="1" smtClean="0"/>
              <a:t>Jem</a:t>
            </a:r>
            <a:r>
              <a:rPr lang="en-US" sz="2800" dirty="0" smtClean="0"/>
              <a:t> injured, knocked unconscious</a:t>
            </a:r>
          </a:p>
          <a:p>
            <a:r>
              <a:rPr lang="en-US" sz="2800" dirty="0" smtClean="0"/>
              <a:t>Scout protected by giant chicken wire ham costume</a:t>
            </a:r>
          </a:p>
          <a:p>
            <a:r>
              <a:rPr lang="en-US" sz="2800" dirty="0" smtClean="0"/>
              <a:t>Attacker:  Bob </a:t>
            </a:r>
            <a:r>
              <a:rPr lang="en-US" sz="2800" dirty="0" err="1" smtClean="0"/>
              <a:t>Ewell</a:t>
            </a:r>
            <a:r>
              <a:rPr lang="en-US" sz="2800" dirty="0" smtClean="0"/>
              <a:t>        Savior:  …  </a:t>
            </a:r>
          </a:p>
        </p:txBody>
      </p:sp>
    </p:spTree>
    <p:extLst>
      <p:ext uri="{BB962C8B-B14F-4D97-AF65-F5344CB8AC3E}">
        <p14:creationId xmlns:p14="http://schemas.microsoft.com/office/powerpoint/2010/main" val="275904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 between Tom Robinson and Boo Radley; Major Circular Motifs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Treatment of the </a:t>
            </a:r>
            <a:r>
              <a:rPr lang="en-US" sz="2800" dirty="0" smtClean="0"/>
              <a:t>Outcast/Other</a:t>
            </a:r>
            <a:endParaRPr lang="en-US" sz="2800" dirty="0" smtClean="0"/>
          </a:p>
          <a:p>
            <a:r>
              <a:rPr lang="en-US" sz="2800" dirty="0" smtClean="0"/>
              <a:t>Innocence vs. Experience</a:t>
            </a:r>
          </a:p>
          <a:p>
            <a:r>
              <a:rPr lang="en-US" sz="2800" dirty="0" smtClean="0"/>
              <a:t>The “Need” To Be Dishonest</a:t>
            </a:r>
            <a:endParaRPr lang="en-US" sz="2800" dirty="0"/>
          </a:p>
          <a:p>
            <a:r>
              <a:rPr lang="en-US" sz="2800" dirty="0" smtClean="0"/>
              <a:t>Exiting Childhood/Entering </a:t>
            </a:r>
            <a:r>
              <a:rPr lang="en-US" sz="2800" dirty="0" smtClean="0"/>
              <a:t>Adulthood</a:t>
            </a:r>
          </a:p>
          <a:p>
            <a:r>
              <a:rPr lang="en-US" sz="2800" dirty="0" smtClean="0"/>
              <a:t>Historical context upon story arc/fictional events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56454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Art of the </a:t>
            </a:r>
            <a:r>
              <a:rPr lang="en-US" u="sng" dirty="0" smtClean="0"/>
              <a:t>Bildungsroman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</a:t>
            </a:r>
            <a:r>
              <a:rPr lang="en-US" sz="2800" u="sng" dirty="0" smtClean="0"/>
              <a:t>bildungsroman</a:t>
            </a:r>
            <a:r>
              <a:rPr lang="en-US" sz="2800" dirty="0" smtClean="0"/>
              <a:t> is a work of literature which chronicles the forward maturation of the protagonist.  </a:t>
            </a:r>
          </a:p>
          <a:p>
            <a:pPr lvl="1"/>
            <a:r>
              <a:rPr lang="en-US" sz="2600" dirty="0" smtClean="0"/>
              <a:t>Protagonist experiences coming-of-age by the end of the work.</a:t>
            </a:r>
          </a:p>
          <a:p>
            <a:pPr lvl="1"/>
            <a:r>
              <a:rPr lang="en-US" sz="2600" dirty="0" smtClean="0"/>
              <a:t>Growth can be psychological, spiritual, or moral</a:t>
            </a:r>
          </a:p>
          <a:p>
            <a:pPr lvl="1"/>
            <a:r>
              <a:rPr lang="en-US" sz="2600" dirty="0" smtClean="0"/>
              <a:t>Character change is central to the development of the novel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68341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Art of the </a:t>
            </a:r>
            <a:r>
              <a:rPr lang="en-US" u="sng" dirty="0" smtClean="0"/>
              <a:t>Bildungsroman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Central character is usually identified as emotionally sensitive; searching for answers to tough questions</a:t>
            </a:r>
          </a:p>
          <a:p>
            <a:r>
              <a:rPr lang="en-US" sz="2800" dirty="0" smtClean="0"/>
              <a:t>A loss of some kind usually provokes the journey (usually emotional loss)</a:t>
            </a:r>
          </a:p>
          <a:p>
            <a:r>
              <a:rPr lang="en-US" sz="2800" dirty="0" smtClean="0"/>
              <a:t>The writer’s goal is the maturity of the character</a:t>
            </a:r>
          </a:p>
        </p:txBody>
      </p:sp>
    </p:spTree>
    <p:extLst>
      <p:ext uri="{BB962C8B-B14F-4D97-AF65-F5344CB8AC3E}">
        <p14:creationId xmlns:p14="http://schemas.microsoft.com/office/powerpoint/2010/main" val="19222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Art of the </a:t>
            </a:r>
            <a:r>
              <a:rPr lang="en-US" u="sng" dirty="0" smtClean="0"/>
              <a:t>Bildungsroman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This literature genre often features a main conflict between the character and society at large </a:t>
            </a:r>
          </a:p>
          <a:p>
            <a:r>
              <a:rPr lang="en-US" sz="2800" dirty="0" smtClean="0"/>
              <a:t>Conflict is difficult and gradual</a:t>
            </a:r>
          </a:p>
          <a:p>
            <a:r>
              <a:rPr lang="en-US" sz="2800" dirty="0" smtClean="0"/>
              <a:t>The values of society are gradually accepted by the protagonist, and s/he is accepted into society</a:t>
            </a:r>
          </a:p>
          <a:p>
            <a:r>
              <a:rPr lang="en-US" sz="2800" dirty="0" smtClean="0"/>
              <a:t>Conflict ends when disappointments/mistakes of the protagonist end; can often reach out to other characters.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1893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</a:t>
            </a:r>
            <a:r>
              <a:rPr lang="en-US" u="sng" dirty="0" smtClean="0"/>
              <a:t>Bildungsroman</a:t>
            </a:r>
            <a:r>
              <a:rPr lang="en-US" dirty="0" smtClean="0"/>
              <a:t>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It is clear that TKAM is a bildungsroman, but to which characters does the theory apply?  Let’s test…</a:t>
            </a:r>
          </a:p>
          <a:p>
            <a:r>
              <a:rPr lang="en-US" sz="2800" dirty="0" smtClean="0"/>
              <a:t>Which characters are exempt from the theory, and therefore cause </a:t>
            </a:r>
            <a:r>
              <a:rPr lang="en-US" sz="2800" dirty="0" smtClean="0"/>
              <a:t>the conflict requiring growth?</a:t>
            </a:r>
          </a:p>
          <a:p>
            <a:r>
              <a:rPr lang="en-US" sz="2800" dirty="0" smtClean="0"/>
              <a:t>Which characters experience psychological/spiritual/ moral growth?</a:t>
            </a:r>
          </a:p>
        </p:txBody>
      </p:sp>
    </p:spTree>
    <p:extLst>
      <p:ext uri="{BB962C8B-B14F-4D97-AF65-F5344CB8AC3E}">
        <p14:creationId xmlns:p14="http://schemas.microsoft.com/office/powerpoint/2010/main" val="401993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8664B0"/>
      </a:accent1>
      <a:accent2>
        <a:srgbClr val="D75BCD"/>
      </a:accent2>
      <a:accent3>
        <a:srgbClr val="E54D86"/>
      </a:accent3>
      <a:accent4>
        <a:srgbClr val="DE4547"/>
      </a:accent4>
      <a:accent5>
        <a:srgbClr val="F16E40"/>
      </a:accent5>
      <a:accent6>
        <a:srgbClr val="EB9C5A"/>
      </a:accent6>
      <a:hlink>
        <a:srgbClr val="8F8F8F"/>
      </a:hlink>
      <a:folHlink>
        <a:srgbClr val="A5A5A5"/>
      </a:folHlink>
    </a:clrScheme>
    <a:fontScheme name="Quotabl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Quotable" id="{39EC5628-30ED-4578-ACD8-9820EDB8E15A}" vid="{7AF46513-5B0D-4B03-9323-32F3F0BFC9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TC103457503[[fn=Quotable]]</Template>
  <TotalTime>1019</TotalTime>
  <Words>350</Words>
  <Application>Microsoft Office PowerPoint</Application>
  <PresentationFormat>Custom</PresentationFormat>
  <Paragraphs>40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Quotable</vt:lpstr>
      <vt:lpstr>Ending To Kill A Mockingbird</vt:lpstr>
      <vt:lpstr>Where we left off…</vt:lpstr>
      <vt:lpstr>Implications of Tom Robinson’s Death</vt:lpstr>
      <vt:lpstr>Halloween Pageant “Scared of the haints?”</vt:lpstr>
      <vt:lpstr>Connection between Tom Robinson and Boo Radley; Major Circular Motifs</vt:lpstr>
      <vt:lpstr>The Art of the Bildungsroman</vt:lpstr>
      <vt:lpstr>The Art of the Bildungsroman</vt:lpstr>
      <vt:lpstr>The Art of the Bildungsroman</vt:lpstr>
      <vt:lpstr>Applying Bildungsroman Theory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Ending To Kill A Mockingbird</dc:title>
  <dc:creator>Janis Bellon</dc:creator>
  <cp:lastModifiedBy>Janis Bellon</cp:lastModifiedBy>
  <cp:revision>8</cp:revision>
  <dcterms:created xsi:type="dcterms:W3CDTF">2013-05-13T03:08:33Z</dcterms:created>
  <dcterms:modified xsi:type="dcterms:W3CDTF">2013-05-13T20:39:07Z</dcterms:modified>
</cp:coreProperties>
</file>