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9153638B-B574-4ABD-BE8C-5CA14420316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C1E42-D5A2-4E20-A4C6-F7EC8AC6691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1A874EDA-075A-4A20-888E-F8C7A43EA59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Franklin Gothic Medium" pitchFamily="34" charset="0"/>
              <a:cs typeface="Arial" pitchFamily="34" charset="0"/>
            </a:rPr>
            <a:t>Author’s Purpose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E9B7E24-0F44-4C48-9290-D40FA96898E4}" type="parTrans" cxnId="{6F649E50-32DE-405A-ADA6-A75159FE2FB9}">
      <dgm:prSet/>
      <dgm:spPr/>
    </dgm:pt>
    <dgm:pt modelId="{FE6CD556-A11F-4344-A3D6-4C3F6F50E784}" type="sibTrans" cxnId="{6F649E50-32DE-405A-ADA6-A75159FE2FB9}">
      <dgm:prSet/>
      <dgm:spPr/>
    </dgm:pt>
    <dgm:pt modelId="{FBFA8F29-7D8C-405E-939C-F8811165CCD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Franklin Gothic Medium" pitchFamily="34" charset="0"/>
              <a:cs typeface="Arial" pitchFamily="34" charset="0"/>
            </a:rPr>
            <a:t>   Logos</a:t>
          </a:r>
          <a:r>
            <a:rPr kumimoji="0" lang="en-US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rPr>
            <a:t>	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C894AB9-29C0-4077-B402-B9D6AC3332AB}" type="parTrans" cxnId="{F214A460-F523-41BB-BD81-271C3151224E}">
      <dgm:prSet/>
      <dgm:spPr/>
    </dgm:pt>
    <dgm:pt modelId="{8E24CC71-39F2-4AA5-BDEB-2560D624B5EB}" type="sibTrans" cxnId="{F214A460-F523-41BB-BD81-271C3151224E}">
      <dgm:prSet/>
      <dgm:spPr/>
    </dgm:pt>
    <dgm:pt modelId="{C54B14C4-9F75-4C66-B9CF-4FDEC0420BA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Franklin Gothic Medium" pitchFamily="34" charset="0"/>
              <a:cs typeface="Arial" pitchFamily="34" charset="0"/>
            </a:rPr>
            <a:t>Ethos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1B14412-61B3-46EF-B986-23E1D59FA54E}" type="parTrans" cxnId="{9332F21D-2CC4-482F-BC7A-931E3D74252D}">
      <dgm:prSet/>
      <dgm:spPr/>
    </dgm:pt>
    <dgm:pt modelId="{AF4A43E0-8921-4F1C-B1ED-986F3B692957}" type="sibTrans" cxnId="{9332F21D-2CC4-482F-BC7A-931E3D74252D}">
      <dgm:prSet/>
      <dgm:spPr/>
    </dgm:pt>
    <dgm:pt modelId="{31B08DF0-8826-41CB-AC36-3F00B811808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Franklin Gothic Medium" pitchFamily="34" charset="0"/>
              <a:cs typeface="Arial" pitchFamily="34" charset="0"/>
            </a:rPr>
            <a:t>Pathos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31276BE-66BE-44CB-A5E5-F53B2A4CB749}" type="parTrans" cxnId="{B6A99B05-8603-4A4C-BA48-1979CDF8706B}">
      <dgm:prSet/>
      <dgm:spPr/>
    </dgm:pt>
    <dgm:pt modelId="{79ACD4B3-FDD3-4E9A-BDBE-FC78FB3B718C}" type="sibTrans" cxnId="{B6A99B05-8603-4A4C-BA48-1979CDF8706B}">
      <dgm:prSet/>
      <dgm:spPr/>
    </dgm:pt>
    <dgm:pt modelId="{D1169157-0845-41FF-B2D1-B4FC99890626}" type="pres">
      <dgm:prSet presAssocID="{EA5C1E42-D5A2-4E20-A4C6-F7EC8AC669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1C7B8B0-618A-42C2-A41E-036B35DAAFF4}" type="pres">
      <dgm:prSet presAssocID="{1A874EDA-075A-4A20-888E-F8C7A43EA598}" presName="hierRoot1" presStyleCnt="0">
        <dgm:presLayoutVars>
          <dgm:hierBranch/>
        </dgm:presLayoutVars>
      </dgm:prSet>
      <dgm:spPr/>
    </dgm:pt>
    <dgm:pt modelId="{EA1BDB57-31A1-40F8-AECA-B342C8103005}" type="pres">
      <dgm:prSet presAssocID="{1A874EDA-075A-4A20-888E-F8C7A43EA598}" presName="rootComposite1" presStyleCnt="0"/>
      <dgm:spPr/>
    </dgm:pt>
    <dgm:pt modelId="{6AA02DED-8CFB-4D37-9CCC-A4DFEF85D40A}" type="pres">
      <dgm:prSet presAssocID="{1A874EDA-075A-4A20-888E-F8C7A43EA59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39CC49-A464-43AD-B024-EA64DC5A2A39}" type="pres">
      <dgm:prSet presAssocID="{1A874EDA-075A-4A20-888E-F8C7A43EA59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9F3171A-CAA8-4B40-9432-1AC711EBC7F1}" type="pres">
      <dgm:prSet presAssocID="{1A874EDA-075A-4A20-888E-F8C7A43EA598}" presName="hierChild2" presStyleCnt="0"/>
      <dgm:spPr/>
    </dgm:pt>
    <dgm:pt modelId="{E49123AA-AD7C-486A-A5BB-2BF611F4FDA8}" type="pres">
      <dgm:prSet presAssocID="{0C894AB9-29C0-4077-B402-B9D6AC3332AB}" presName="Name35" presStyleLbl="parChTrans1D2" presStyleIdx="0" presStyleCnt="3"/>
      <dgm:spPr/>
    </dgm:pt>
    <dgm:pt modelId="{1E405FB8-8DE7-441E-BE29-235B3DE82668}" type="pres">
      <dgm:prSet presAssocID="{FBFA8F29-7D8C-405E-939C-F8811165CCDC}" presName="hierRoot2" presStyleCnt="0">
        <dgm:presLayoutVars>
          <dgm:hierBranch/>
        </dgm:presLayoutVars>
      </dgm:prSet>
      <dgm:spPr/>
    </dgm:pt>
    <dgm:pt modelId="{7C049C14-801B-407C-A174-66D4515ECBF5}" type="pres">
      <dgm:prSet presAssocID="{FBFA8F29-7D8C-405E-939C-F8811165CCDC}" presName="rootComposite" presStyleCnt="0"/>
      <dgm:spPr/>
    </dgm:pt>
    <dgm:pt modelId="{9CB5032D-BA0B-4456-ADBA-6B17365AA279}" type="pres">
      <dgm:prSet presAssocID="{FBFA8F29-7D8C-405E-939C-F8811165CCD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09862A-C8CB-4580-BA8C-1B201F1AA2E7}" type="pres">
      <dgm:prSet presAssocID="{FBFA8F29-7D8C-405E-939C-F8811165CCDC}" presName="rootConnector" presStyleLbl="node2" presStyleIdx="0" presStyleCnt="3"/>
      <dgm:spPr/>
      <dgm:t>
        <a:bodyPr/>
        <a:lstStyle/>
        <a:p>
          <a:endParaRPr lang="en-US"/>
        </a:p>
      </dgm:t>
    </dgm:pt>
    <dgm:pt modelId="{41B42F8A-3CB3-438B-BB0B-8AD8E6A5AF0C}" type="pres">
      <dgm:prSet presAssocID="{FBFA8F29-7D8C-405E-939C-F8811165CCDC}" presName="hierChild4" presStyleCnt="0"/>
      <dgm:spPr/>
    </dgm:pt>
    <dgm:pt modelId="{1F2DEDD5-9AEE-42D6-9105-FA2FD942AFB4}" type="pres">
      <dgm:prSet presAssocID="{FBFA8F29-7D8C-405E-939C-F8811165CCDC}" presName="hierChild5" presStyleCnt="0"/>
      <dgm:spPr/>
    </dgm:pt>
    <dgm:pt modelId="{AFAE586C-DE6C-4276-8AEE-D72795D9CFF8}" type="pres">
      <dgm:prSet presAssocID="{01B14412-61B3-46EF-B986-23E1D59FA54E}" presName="Name35" presStyleLbl="parChTrans1D2" presStyleIdx="1" presStyleCnt="3"/>
      <dgm:spPr/>
    </dgm:pt>
    <dgm:pt modelId="{2D3F7E0B-EDBF-4A68-884C-2CF09D702100}" type="pres">
      <dgm:prSet presAssocID="{C54B14C4-9F75-4C66-B9CF-4FDEC0420BAD}" presName="hierRoot2" presStyleCnt="0">
        <dgm:presLayoutVars>
          <dgm:hierBranch/>
        </dgm:presLayoutVars>
      </dgm:prSet>
      <dgm:spPr/>
    </dgm:pt>
    <dgm:pt modelId="{223EB26A-4DF1-461B-96E3-A199C2801BA9}" type="pres">
      <dgm:prSet presAssocID="{C54B14C4-9F75-4C66-B9CF-4FDEC0420BAD}" presName="rootComposite" presStyleCnt="0"/>
      <dgm:spPr/>
    </dgm:pt>
    <dgm:pt modelId="{F9074140-2865-4FA2-A1B1-F1C31D63B8D4}" type="pres">
      <dgm:prSet presAssocID="{C54B14C4-9F75-4C66-B9CF-4FDEC0420BA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C34880-1334-46D3-978F-70095D338648}" type="pres">
      <dgm:prSet presAssocID="{C54B14C4-9F75-4C66-B9CF-4FDEC0420BAD}" presName="rootConnector" presStyleLbl="node2" presStyleIdx="1" presStyleCnt="3"/>
      <dgm:spPr/>
      <dgm:t>
        <a:bodyPr/>
        <a:lstStyle/>
        <a:p>
          <a:endParaRPr lang="en-US"/>
        </a:p>
      </dgm:t>
    </dgm:pt>
    <dgm:pt modelId="{C94F23B9-50D1-433D-96C7-2725C2EF6ED0}" type="pres">
      <dgm:prSet presAssocID="{C54B14C4-9F75-4C66-B9CF-4FDEC0420BAD}" presName="hierChild4" presStyleCnt="0"/>
      <dgm:spPr/>
    </dgm:pt>
    <dgm:pt modelId="{DA9F5B21-01E7-4E3A-8A65-A8D43A1BD430}" type="pres">
      <dgm:prSet presAssocID="{C54B14C4-9F75-4C66-B9CF-4FDEC0420BAD}" presName="hierChild5" presStyleCnt="0"/>
      <dgm:spPr/>
    </dgm:pt>
    <dgm:pt modelId="{EAF7FB21-BCB7-48CD-9752-375BEC46D2A2}" type="pres">
      <dgm:prSet presAssocID="{C31276BE-66BE-44CB-A5E5-F53B2A4CB749}" presName="Name35" presStyleLbl="parChTrans1D2" presStyleIdx="2" presStyleCnt="3"/>
      <dgm:spPr/>
    </dgm:pt>
    <dgm:pt modelId="{4796C126-F26C-4B46-A147-4CCBC9AC8875}" type="pres">
      <dgm:prSet presAssocID="{31B08DF0-8826-41CB-AC36-3F00B811808E}" presName="hierRoot2" presStyleCnt="0">
        <dgm:presLayoutVars>
          <dgm:hierBranch/>
        </dgm:presLayoutVars>
      </dgm:prSet>
      <dgm:spPr/>
    </dgm:pt>
    <dgm:pt modelId="{75AADD96-9E78-4943-9248-1510B71F5083}" type="pres">
      <dgm:prSet presAssocID="{31B08DF0-8826-41CB-AC36-3F00B811808E}" presName="rootComposite" presStyleCnt="0"/>
      <dgm:spPr/>
    </dgm:pt>
    <dgm:pt modelId="{A5D986A3-B4C2-406A-9264-A9E108CE1490}" type="pres">
      <dgm:prSet presAssocID="{31B08DF0-8826-41CB-AC36-3F00B811808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6FDDB7-8402-4CFC-B15D-5862432E3E95}" type="pres">
      <dgm:prSet presAssocID="{31B08DF0-8826-41CB-AC36-3F00B811808E}" presName="rootConnector" presStyleLbl="node2" presStyleIdx="2" presStyleCnt="3"/>
      <dgm:spPr/>
      <dgm:t>
        <a:bodyPr/>
        <a:lstStyle/>
        <a:p>
          <a:endParaRPr lang="en-US"/>
        </a:p>
      </dgm:t>
    </dgm:pt>
    <dgm:pt modelId="{8E4B70C4-E88D-4E9A-A978-658404ED068B}" type="pres">
      <dgm:prSet presAssocID="{31B08DF0-8826-41CB-AC36-3F00B811808E}" presName="hierChild4" presStyleCnt="0"/>
      <dgm:spPr/>
    </dgm:pt>
    <dgm:pt modelId="{594CBECB-1354-462A-96C9-F85D8DEF8D10}" type="pres">
      <dgm:prSet presAssocID="{31B08DF0-8826-41CB-AC36-3F00B811808E}" presName="hierChild5" presStyleCnt="0"/>
      <dgm:spPr/>
    </dgm:pt>
    <dgm:pt modelId="{9FED65BC-6E32-47DD-924B-E7EB3EDA9465}" type="pres">
      <dgm:prSet presAssocID="{1A874EDA-075A-4A20-888E-F8C7A43EA598}" presName="hierChild3" presStyleCnt="0"/>
      <dgm:spPr/>
    </dgm:pt>
  </dgm:ptLst>
  <dgm:cxnLst>
    <dgm:cxn modelId="{64B468F3-82B3-4616-A67C-0E568236FD71}" type="presOf" srcId="{31B08DF0-8826-41CB-AC36-3F00B811808E}" destId="{546FDDB7-8402-4CFC-B15D-5862432E3E95}" srcOrd="1" destOrd="0" presId="urn:microsoft.com/office/officeart/2005/8/layout/orgChart1"/>
    <dgm:cxn modelId="{E3295C11-1683-4ED0-9ACC-93B6C1D772BB}" type="presOf" srcId="{C54B14C4-9F75-4C66-B9CF-4FDEC0420BAD}" destId="{F9074140-2865-4FA2-A1B1-F1C31D63B8D4}" srcOrd="0" destOrd="0" presId="urn:microsoft.com/office/officeart/2005/8/layout/orgChart1"/>
    <dgm:cxn modelId="{B758F118-4D7B-4E61-9E3E-57C06BB4C22C}" type="presOf" srcId="{01B14412-61B3-46EF-B986-23E1D59FA54E}" destId="{AFAE586C-DE6C-4276-8AEE-D72795D9CFF8}" srcOrd="0" destOrd="0" presId="urn:microsoft.com/office/officeart/2005/8/layout/orgChart1"/>
    <dgm:cxn modelId="{B6A99B05-8603-4A4C-BA48-1979CDF8706B}" srcId="{1A874EDA-075A-4A20-888E-F8C7A43EA598}" destId="{31B08DF0-8826-41CB-AC36-3F00B811808E}" srcOrd="2" destOrd="0" parTransId="{C31276BE-66BE-44CB-A5E5-F53B2A4CB749}" sibTransId="{79ACD4B3-FDD3-4E9A-BDBE-FC78FB3B718C}"/>
    <dgm:cxn modelId="{F214A460-F523-41BB-BD81-271C3151224E}" srcId="{1A874EDA-075A-4A20-888E-F8C7A43EA598}" destId="{FBFA8F29-7D8C-405E-939C-F8811165CCDC}" srcOrd="0" destOrd="0" parTransId="{0C894AB9-29C0-4077-B402-B9D6AC3332AB}" sibTransId="{8E24CC71-39F2-4AA5-BDEB-2560D624B5EB}"/>
    <dgm:cxn modelId="{2F1302EC-FBBD-47C8-BA0B-6F0B855B26CB}" type="presOf" srcId="{1A874EDA-075A-4A20-888E-F8C7A43EA598}" destId="{5839CC49-A464-43AD-B024-EA64DC5A2A39}" srcOrd="1" destOrd="0" presId="urn:microsoft.com/office/officeart/2005/8/layout/orgChart1"/>
    <dgm:cxn modelId="{A30587EE-6721-43FD-AB3E-A34042D0EABC}" type="presOf" srcId="{1A874EDA-075A-4A20-888E-F8C7A43EA598}" destId="{6AA02DED-8CFB-4D37-9CCC-A4DFEF85D40A}" srcOrd="0" destOrd="0" presId="urn:microsoft.com/office/officeart/2005/8/layout/orgChart1"/>
    <dgm:cxn modelId="{F3A60E4B-FA18-481C-9418-064EFA189B31}" type="presOf" srcId="{C31276BE-66BE-44CB-A5E5-F53B2A4CB749}" destId="{EAF7FB21-BCB7-48CD-9752-375BEC46D2A2}" srcOrd="0" destOrd="0" presId="urn:microsoft.com/office/officeart/2005/8/layout/orgChart1"/>
    <dgm:cxn modelId="{48C4C2C7-92A9-49BE-B936-9D7581910248}" type="presOf" srcId="{0C894AB9-29C0-4077-B402-B9D6AC3332AB}" destId="{E49123AA-AD7C-486A-A5BB-2BF611F4FDA8}" srcOrd="0" destOrd="0" presId="urn:microsoft.com/office/officeart/2005/8/layout/orgChart1"/>
    <dgm:cxn modelId="{9332F21D-2CC4-482F-BC7A-931E3D74252D}" srcId="{1A874EDA-075A-4A20-888E-F8C7A43EA598}" destId="{C54B14C4-9F75-4C66-B9CF-4FDEC0420BAD}" srcOrd="1" destOrd="0" parTransId="{01B14412-61B3-46EF-B986-23E1D59FA54E}" sibTransId="{AF4A43E0-8921-4F1C-B1ED-986F3B692957}"/>
    <dgm:cxn modelId="{6F649E50-32DE-405A-ADA6-A75159FE2FB9}" srcId="{EA5C1E42-D5A2-4E20-A4C6-F7EC8AC66916}" destId="{1A874EDA-075A-4A20-888E-F8C7A43EA598}" srcOrd="0" destOrd="0" parTransId="{BE9B7E24-0F44-4C48-9290-D40FA96898E4}" sibTransId="{FE6CD556-A11F-4344-A3D6-4C3F6F50E784}"/>
    <dgm:cxn modelId="{C591FFC9-8225-4BAA-B26D-B0F94F12779D}" type="presOf" srcId="{C54B14C4-9F75-4C66-B9CF-4FDEC0420BAD}" destId="{B7C34880-1334-46D3-978F-70095D338648}" srcOrd="1" destOrd="0" presId="urn:microsoft.com/office/officeart/2005/8/layout/orgChart1"/>
    <dgm:cxn modelId="{4EC74927-AC62-4686-8355-DDD2C7B19A69}" type="presOf" srcId="{31B08DF0-8826-41CB-AC36-3F00B811808E}" destId="{A5D986A3-B4C2-406A-9264-A9E108CE1490}" srcOrd="0" destOrd="0" presId="urn:microsoft.com/office/officeart/2005/8/layout/orgChart1"/>
    <dgm:cxn modelId="{226F3247-0F9F-47BD-8D37-C11129F5FE9C}" type="presOf" srcId="{FBFA8F29-7D8C-405E-939C-F8811165CCDC}" destId="{9CB5032D-BA0B-4456-ADBA-6B17365AA279}" srcOrd="0" destOrd="0" presId="urn:microsoft.com/office/officeart/2005/8/layout/orgChart1"/>
    <dgm:cxn modelId="{39A85A9A-2197-41B2-916A-57F7BEA90B08}" type="presOf" srcId="{FBFA8F29-7D8C-405E-939C-F8811165CCDC}" destId="{3609862A-C8CB-4580-BA8C-1B201F1AA2E7}" srcOrd="1" destOrd="0" presId="urn:microsoft.com/office/officeart/2005/8/layout/orgChart1"/>
    <dgm:cxn modelId="{788F713A-690D-40C6-A120-31D05C3DD4AC}" type="presOf" srcId="{EA5C1E42-D5A2-4E20-A4C6-F7EC8AC66916}" destId="{D1169157-0845-41FF-B2D1-B4FC99890626}" srcOrd="0" destOrd="0" presId="urn:microsoft.com/office/officeart/2005/8/layout/orgChart1"/>
    <dgm:cxn modelId="{0C34B032-E521-4B19-92C8-9AD63F1DFDB0}" type="presParOf" srcId="{D1169157-0845-41FF-B2D1-B4FC99890626}" destId="{61C7B8B0-618A-42C2-A41E-036B35DAAFF4}" srcOrd="0" destOrd="0" presId="urn:microsoft.com/office/officeart/2005/8/layout/orgChart1"/>
    <dgm:cxn modelId="{21DE881A-38E8-4D4E-930D-66E41C8AFABD}" type="presParOf" srcId="{61C7B8B0-618A-42C2-A41E-036B35DAAFF4}" destId="{EA1BDB57-31A1-40F8-AECA-B342C8103005}" srcOrd="0" destOrd="0" presId="urn:microsoft.com/office/officeart/2005/8/layout/orgChart1"/>
    <dgm:cxn modelId="{793F7BCD-EBC1-4879-83AF-3D1C2053D3CF}" type="presParOf" srcId="{EA1BDB57-31A1-40F8-AECA-B342C8103005}" destId="{6AA02DED-8CFB-4D37-9CCC-A4DFEF85D40A}" srcOrd="0" destOrd="0" presId="urn:microsoft.com/office/officeart/2005/8/layout/orgChart1"/>
    <dgm:cxn modelId="{D3E20F25-D20C-4D8A-B51A-44E8F38EF22F}" type="presParOf" srcId="{EA1BDB57-31A1-40F8-AECA-B342C8103005}" destId="{5839CC49-A464-43AD-B024-EA64DC5A2A39}" srcOrd="1" destOrd="0" presId="urn:microsoft.com/office/officeart/2005/8/layout/orgChart1"/>
    <dgm:cxn modelId="{E7CB137E-DC08-4349-A3D6-B3A6E580F5D8}" type="presParOf" srcId="{61C7B8B0-618A-42C2-A41E-036B35DAAFF4}" destId="{99F3171A-CAA8-4B40-9432-1AC711EBC7F1}" srcOrd="1" destOrd="0" presId="urn:microsoft.com/office/officeart/2005/8/layout/orgChart1"/>
    <dgm:cxn modelId="{A605F370-B0B6-4278-99AA-9EF7BEA48063}" type="presParOf" srcId="{99F3171A-CAA8-4B40-9432-1AC711EBC7F1}" destId="{E49123AA-AD7C-486A-A5BB-2BF611F4FDA8}" srcOrd="0" destOrd="0" presId="urn:microsoft.com/office/officeart/2005/8/layout/orgChart1"/>
    <dgm:cxn modelId="{890ECE73-974A-4637-AB03-516DEEE07858}" type="presParOf" srcId="{99F3171A-CAA8-4B40-9432-1AC711EBC7F1}" destId="{1E405FB8-8DE7-441E-BE29-235B3DE82668}" srcOrd="1" destOrd="0" presId="urn:microsoft.com/office/officeart/2005/8/layout/orgChart1"/>
    <dgm:cxn modelId="{8FC10D40-3E63-4F42-8FA8-590FE50A67DE}" type="presParOf" srcId="{1E405FB8-8DE7-441E-BE29-235B3DE82668}" destId="{7C049C14-801B-407C-A174-66D4515ECBF5}" srcOrd="0" destOrd="0" presId="urn:microsoft.com/office/officeart/2005/8/layout/orgChart1"/>
    <dgm:cxn modelId="{EB32A1FB-C05D-4801-B8AC-06231F3B5ABA}" type="presParOf" srcId="{7C049C14-801B-407C-A174-66D4515ECBF5}" destId="{9CB5032D-BA0B-4456-ADBA-6B17365AA279}" srcOrd="0" destOrd="0" presId="urn:microsoft.com/office/officeart/2005/8/layout/orgChart1"/>
    <dgm:cxn modelId="{E41D1FF7-EB8C-4F2A-864F-AA2425FC4C79}" type="presParOf" srcId="{7C049C14-801B-407C-A174-66D4515ECBF5}" destId="{3609862A-C8CB-4580-BA8C-1B201F1AA2E7}" srcOrd="1" destOrd="0" presId="urn:microsoft.com/office/officeart/2005/8/layout/orgChart1"/>
    <dgm:cxn modelId="{5A44D9B6-3A64-4714-ACCC-27DABF135EC6}" type="presParOf" srcId="{1E405FB8-8DE7-441E-BE29-235B3DE82668}" destId="{41B42F8A-3CB3-438B-BB0B-8AD8E6A5AF0C}" srcOrd="1" destOrd="0" presId="urn:microsoft.com/office/officeart/2005/8/layout/orgChart1"/>
    <dgm:cxn modelId="{88CA0164-366A-4BD2-9623-02B93316B595}" type="presParOf" srcId="{1E405FB8-8DE7-441E-BE29-235B3DE82668}" destId="{1F2DEDD5-9AEE-42D6-9105-FA2FD942AFB4}" srcOrd="2" destOrd="0" presId="urn:microsoft.com/office/officeart/2005/8/layout/orgChart1"/>
    <dgm:cxn modelId="{ADB88E98-058A-4261-ABCC-D9F0D2C8441D}" type="presParOf" srcId="{99F3171A-CAA8-4B40-9432-1AC711EBC7F1}" destId="{AFAE586C-DE6C-4276-8AEE-D72795D9CFF8}" srcOrd="2" destOrd="0" presId="urn:microsoft.com/office/officeart/2005/8/layout/orgChart1"/>
    <dgm:cxn modelId="{03C26FFD-3035-4F2D-A2B8-04EB90328942}" type="presParOf" srcId="{99F3171A-CAA8-4B40-9432-1AC711EBC7F1}" destId="{2D3F7E0B-EDBF-4A68-884C-2CF09D702100}" srcOrd="3" destOrd="0" presId="urn:microsoft.com/office/officeart/2005/8/layout/orgChart1"/>
    <dgm:cxn modelId="{F85EC266-350B-4B73-8AB8-4F9D8E920E18}" type="presParOf" srcId="{2D3F7E0B-EDBF-4A68-884C-2CF09D702100}" destId="{223EB26A-4DF1-461B-96E3-A199C2801BA9}" srcOrd="0" destOrd="0" presId="urn:microsoft.com/office/officeart/2005/8/layout/orgChart1"/>
    <dgm:cxn modelId="{6979FE26-30BC-4549-86C0-C59E57A0F2C7}" type="presParOf" srcId="{223EB26A-4DF1-461B-96E3-A199C2801BA9}" destId="{F9074140-2865-4FA2-A1B1-F1C31D63B8D4}" srcOrd="0" destOrd="0" presId="urn:microsoft.com/office/officeart/2005/8/layout/orgChart1"/>
    <dgm:cxn modelId="{967E2293-11E2-4D17-8F55-9A4FDD8D327D}" type="presParOf" srcId="{223EB26A-4DF1-461B-96E3-A199C2801BA9}" destId="{B7C34880-1334-46D3-978F-70095D338648}" srcOrd="1" destOrd="0" presId="urn:microsoft.com/office/officeart/2005/8/layout/orgChart1"/>
    <dgm:cxn modelId="{DCFD89ED-3A14-4807-B431-6A57307127DD}" type="presParOf" srcId="{2D3F7E0B-EDBF-4A68-884C-2CF09D702100}" destId="{C94F23B9-50D1-433D-96C7-2725C2EF6ED0}" srcOrd="1" destOrd="0" presId="urn:microsoft.com/office/officeart/2005/8/layout/orgChart1"/>
    <dgm:cxn modelId="{C1ECD751-B6E7-46A8-86BF-A64CFA82CDE8}" type="presParOf" srcId="{2D3F7E0B-EDBF-4A68-884C-2CF09D702100}" destId="{DA9F5B21-01E7-4E3A-8A65-A8D43A1BD430}" srcOrd="2" destOrd="0" presId="urn:microsoft.com/office/officeart/2005/8/layout/orgChart1"/>
    <dgm:cxn modelId="{A3DC823D-32B2-4CB8-B175-5D01CDC630DF}" type="presParOf" srcId="{99F3171A-CAA8-4B40-9432-1AC711EBC7F1}" destId="{EAF7FB21-BCB7-48CD-9752-375BEC46D2A2}" srcOrd="4" destOrd="0" presId="urn:microsoft.com/office/officeart/2005/8/layout/orgChart1"/>
    <dgm:cxn modelId="{3E503F19-165A-4A8C-AA49-AE597DAF70A1}" type="presParOf" srcId="{99F3171A-CAA8-4B40-9432-1AC711EBC7F1}" destId="{4796C126-F26C-4B46-A147-4CCBC9AC8875}" srcOrd="5" destOrd="0" presId="urn:microsoft.com/office/officeart/2005/8/layout/orgChart1"/>
    <dgm:cxn modelId="{94E82056-F125-44CA-9664-BB1E4394BA07}" type="presParOf" srcId="{4796C126-F26C-4B46-A147-4CCBC9AC8875}" destId="{75AADD96-9E78-4943-9248-1510B71F5083}" srcOrd="0" destOrd="0" presId="urn:microsoft.com/office/officeart/2005/8/layout/orgChart1"/>
    <dgm:cxn modelId="{3D541C3C-80AD-41BF-9BB8-04C0A241242B}" type="presParOf" srcId="{75AADD96-9E78-4943-9248-1510B71F5083}" destId="{A5D986A3-B4C2-406A-9264-A9E108CE1490}" srcOrd="0" destOrd="0" presId="urn:microsoft.com/office/officeart/2005/8/layout/orgChart1"/>
    <dgm:cxn modelId="{7AF141F5-2243-405D-A080-C0C705FE479F}" type="presParOf" srcId="{75AADD96-9E78-4943-9248-1510B71F5083}" destId="{546FDDB7-8402-4CFC-B15D-5862432E3E95}" srcOrd="1" destOrd="0" presId="urn:microsoft.com/office/officeart/2005/8/layout/orgChart1"/>
    <dgm:cxn modelId="{64107F1C-55BE-4AAD-9DB6-161559DC0435}" type="presParOf" srcId="{4796C126-F26C-4B46-A147-4CCBC9AC8875}" destId="{8E4B70C4-E88D-4E9A-A978-658404ED068B}" srcOrd="1" destOrd="0" presId="urn:microsoft.com/office/officeart/2005/8/layout/orgChart1"/>
    <dgm:cxn modelId="{56E80F12-5CDD-4B96-90A7-008B89B275FA}" type="presParOf" srcId="{4796C126-F26C-4B46-A147-4CCBC9AC8875}" destId="{594CBECB-1354-462A-96C9-F85D8DEF8D10}" srcOrd="2" destOrd="0" presId="urn:microsoft.com/office/officeart/2005/8/layout/orgChart1"/>
    <dgm:cxn modelId="{59D2256E-C2F4-458A-870D-5679DE750926}" type="presParOf" srcId="{61C7B8B0-618A-42C2-A41E-036B35DAAFF4}" destId="{9FED65BC-6E32-47DD-924B-E7EB3EDA946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F7FB21-BCB7-48CD-9752-375BEC46D2A2}">
      <dsp:nvSpPr>
        <dsp:cNvPr id="0" name=""/>
        <dsp:cNvSpPr/>
      </dsp:nvSpPr>
      <dsp:spPr>
        <a:xfrm>
          <a:off x="4114799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AE586C-DE6C-4276-8AEE-D72795D9CFF8}">
      <dsp:nvSpPr>
        <dsp:cNvPr id="0" name=""/>
        <dsp:cNvSpPr/>
      </dsp:nvSpPr>
      <dsp:spPr>
        <a:xfrm>
          <a:off x="4069079" y="2010352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123AA-AD7C-486A-A5BB-2BF611F4FDA8}">
      <dsp:nvSpPr>
        <dsp:cNvPr id="0" name=""/>
        <dsp:cNvSpPr/>
      </dsp:nvSpPr>
      <dsp:spPr>
        <a:xfrm>
          <a:off x="1203548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02DED-8CFB-4D37-9CCC-A4DFEF85D40A}">
      <dsp:nvSpPr>
        <dsp:cNvPr id="0" name=""/>
        <dsp:cNvSpPr/>
      </dsp:nvSpPr>
      <dsp:spPr>
        <a:xfrm>
          <a:off x="2911803" y="807355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Franklin Gothic Medium" pitchFamily="34" charset="0"/>
              <a:cs typeface="Arial" pitchFamily="34" charset="0"/>
            </a:rPr>
            <a:t>Author’s Purpose</a:t>
          </a:r>
          <a:endParaRPr kumimoji="0" lang="en-US" sz="3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911803" y="807355"/>
        <a:ext cx="2405992" cy="1202996"/>
      </dsp:txXfrm>
    </dsp:sp>
    <dsp:sp modelId="{9CB5032D-BA0B-4456-ADBA-6B17365AA279}">
      <dsp:nvSpPr>
        <dsp:cNvPr id="0" name=""/>
        <dsp:cNvSpPr/>
      </dsp:nvSpPr>
      <dsp:spPr>
        <a:xfrm>
          <a:off x="552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Franklin Gothic Medium" pitchFamily="34" charset="0"/>
              <a:cs typeface="Arial" pitchFamily="34" charset="0"/>
            </a:rPr>
            <a:t>   Logos</a:t>
          </a:r>
          <a:r>
            <a:rPr kumimoji="0" lang="en-US" sz="3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rPr>
            <a:t>	</a:t>
          </a:r>
          <a:endParaRPr kumimoji="0" lang="en-US" sz="3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52" y="2515610"/>
        <a:ext cx="2405992" cy="1202996"/>
      </dsp:txXfrm>
    </dsp:sp>
    <dsp:sp modelId="{F9074140-2865-4FA2-A1B1-F1C31D63B8D4}">
      <dsp:nvSpPr>
        <dsp:cNvPr id="0" name=""/>
        <dsp:cNvSpPr/>
      </dsp:nvSpPr>
      <dsp:spPr>
        <a:xfrm>
          <a:off x="2911803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Franklin Gothic Medium" pitchFamily="34" charset="0"/>
              <a:cs typeface="Arial" pitchFamily="34" charset="0"/>
            </a:rPr>
            <a:t>Ethos</a:t>
          </a:r>
          <a:endParaRPr kumimoji="0" lang="en-US" sz="3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2911803" y="2515610"/>
        <a:ext cx="2405992" cy="1202996"/>
      </dsp:txXfrm>
    </dsp:sp>
    <dsp:sp modelId="{A5D986A3-B4C2-406A-9264-A9E108CE1490}">
      <dsp:nvSpPr>
        <dsp:cNvPr id="0" name=""/>
        <dsp:cNvSpPr/>
      </dsp:nvSpPr>
      <dsp:spPr>
        <a:xfrm>
          <a:off x="5823054" y="2515610"/>
          <a:ext cx="2405992" cy="1202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3900" b="0" i="0" u="none" strike="noStrike" kern="1200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Franklin Gothic Medium" pitchFamily="34" charset="0"/>
              <a:cs typeface="Arial" pitchFamily="34" charset="0"/>
            </a:rPr>
            <a:t>Pathos</a:t>
          </a:r>
          <a:endParaRPr kumimoji="0" lang="en-US" sz="39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823054" y="2515610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E82FE-159E-4C4D-8DBE-02FB60E25FA2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BDFCA-CED8-4308-81E5-03F3F3A7D5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851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BDFCA-CED8-4308-81E5-03F3F3A7D5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7479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BDFCA-CED8-4308-81E5-03F3F3A7D5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3886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BDFCA-CED8-4308-81E5-03F3F3A7D5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5495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BDFCA-CED8-4308-81E5-03F3F3A7D5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0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BDFCA-CED8-4308-81E5-03F3F3A7D5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4090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BDFCA-CED8-4308-81E5-03F3F3A7D5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22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BDFCA-CED8-4308-81E5-03F3F3A7D5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504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BDFCA-CED8-4308-81E5-03F3F3A7D5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890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BDFCA-CED8-4308-81E5-03F3F3A7D5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770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BDFCA-CED8-4308-81E5-03F3F3A7D5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6838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BDFCA-CED8-4308-81E5-03F3F3A7D5A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80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2AEC-103B-4362-BFBC-90883569085A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968-98F9-4F4F-AC91-2101A196D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41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2AEC-103B-4362-BFBC-90883569085A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968-98F9-4F4F-AC91-2101A196D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559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2AEC-103B-4362-BFBC-90883569085A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968-98F9-4F4F-AC91-2101A196D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513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2AEC-103B-4362-BFBC-90883569085A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968-98F9-4F4F-AC91-2101A196D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805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2AEC-103B-4362-BFBC-90883569085A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968-98F9-4F4F-AC91-2101A196D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721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2AEC-103B-4362-BFBC-90883569085A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968-98F9-4F4F-AC91-2101A196D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980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2AEC-103B-4362-BFBC-90883569085A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968-98F9-4F4F-AC91-2101A196D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507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2AEC-103B-4362-BFBC-90883569085A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968-98F9-4F4F-AC91-2101A196D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591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2AEC-103B-4362-BFBC-90883569085A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968-98F9-4F4F-AC91-2101A196D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6971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2AEC-103B-4362-BFBC-90883569085A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968-98F9-4F4F-AC91-2101A196D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149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2AEC-103B-4362-BFBC-90883569085A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D968-98F9-4F4F-AC91-2101A196D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30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52AEC-103B-4362-BFBC-90883569085A}" type="datetimeFigureOut">
              <a:rPr lang="en-US" smtClean="0"/>
              <a:pPr/>
              <a:t>1/9/2013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AD968-98F9-4F4F-AC91-2101A196D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15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5" Type="http://schemas.openxmlformats.org/officeDocument/2006/relationships/image" Target="../media/image1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ETHOS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4249" y="4495800"/>
            <a:ext cx="6400800" cy="1752600"/>
          </a:xfrm>
        </p:spPr>
        <p:txBody>
          <a:bodyPr/>
          <a:lstStyle/>
          <a:p>
            <a:r>
              <a:rPr lang="en-US" dirty="0" smtClean="0"/>
              <a:t>Argumentative Rhetoric and Persuasive Appeals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76349" y="21336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PATHOS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2149" y="3212616"/>
            <a:ext cx="190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LOGOS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7" name="2001  A Space Odyssey  Thus Spake Zarathustr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810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1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58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Pathos</a:t>
            </a:r>
            <a:r>
              <a:rPr lang="en-US" dirty="0" smtClean="0">
                <a:solidFill>
                  <a:schemeClr val="bg1"/>
                </a:solidFill>
              </a:rPr>
              <a:t> – Emotional Appeals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BBD7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Arial"/>
              </a:rPr>
              <a:t>the emotional or motivational appeals; vivid language, emotional language and numerous sensory details.</a:t>
            </a:r>
            <a:endParaRPr lang="en-US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well the author taps into the audiences emotions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Questions for considering a writer’s pathos: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Does the topic matter to the audience?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Does the writer include anecdotes?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Does the writer appeal to your emotions, memories, fears, etc.?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Is the emotional appeal effective or overwhelming?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Is the writing overloaded with facts and figures?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17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Pathos</a:t>
            </a:r>
            <a:r>
              <a:rPr lang="en-US" dirty="0" smtClean="0">
                <a:solidFill>
                  <a:schemeClr val="bg1"/>
                </a:solidFill>
              </a:rPr>
              <a:t> – Emotional Appeal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267200" cy="5029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Franklin Gothic Medium" pitchFamily="34" charset="0"/>
              </a:rPr>
              <a:t>Appeals to the heart, 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Franklin Gothic Medium" pitchFamily="34" charset="0"/>
              </a:rPr>
              <a:t>Emotions,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Franklin Gothic Medium" pitchFamily="34" charset="0"/>
              </a:rPr>
              <a:t>Sympathy,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Franklin Gothic Medium" pitchFamily="34" charset="0"/>
              </a:rPr>
              <a:t>Passions,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Franklin Gothic Medium" pitchFamily="34" charset="0"/>
              </a:rPr>
              <a:t>Sentimentality,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Franklin Gothic Medium" pitchFamily="34" charset="0"/>
              </a:rPr>
              <a:t>Uses imagery, figurative language,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  <a:latin typeface="Franklin Gothic Medium" pitchFamily="34" charset="0"/>
              </a:rPr>
              <a:t>Carefully constructed sentences.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4" descr="MPj043310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1295400"/>
            <a:ext cx="2743863" cy="1828800"/>
          </a:xfrm>
          <a:prstGeom prst="rect">
            <a:avLst/>
          </a:prstGeom>
          <a:noFill/>
        </p:spPr>
      </p:pic>
      <p:pic>
        <p:nvPicPr>
          <p:cNvPr id="5" name="Picture 8" descr="MCj042445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2057401"/>
            <a:ext cx="1676400" cy="177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dahlonegageneralstore.com/media/00/a20791d12f7e37e9b663cd_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962400"/>
            <a:ext cx="1771650" cy="2362200"/>
          </a:xfrm>
          <a:prstGeom prst="rect">
            <a:avLst/>
          </a:prstGeom>
          <a:noFill/>
        </p:spPr>
      </p:pic>
      <p:pic>
        <p:nvPicPr>
          <p:cNvPr id="2052" name="Picture 4" descr="http://2.bp.blogspot.com/-_HdNVnYebE4/T6S3j2HjRYI/AAAAAAAAAQ4/uqKw9S2egl0/s1600/hulk-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276600"/>
            <a:ext cx="1733931" cy="1562100"/>
          </a:xfrm>
          <a:prstGeom prst="rect">
            <a:avLst/>
          </a:prstGeom>
          <a:noFill/>
        </p:spPr>
      </p:pic>
      <p:pic>
        <p:nvPicPr>
          <p:cNvPr id="2054" name="Picture 6" descr="http://static9.depositphotos.com/1621958/1137/i/950/depositphotos_11371351-Marriage-proposal---Will-you-marry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4953000"/>
            <a:ext cx="1676400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165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Examples of </a:t>
            </a:r>
            <a:r>
              <a:rPr lang="en-US" i="1" dirty="0" smtClean="0">
                <a:solidFill>
                  <a:schemeClr val="bg1"/>
                </a:solidFill>
              </a:rPr>
              <a:t>Pathos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“Mom</a:t>
            </a:r>
            <a:r>
              <a:rPr lang="en-US" dirty="0" smtClean="0">
                <a:solidFill>
                  <a:schemeClr val="bg1"/>
                </a:solidFill>
              </a:rPr>
              <a:t>, there is clear evidence that cell phones save lives in emergency situations</a:t>
            </a:r>
            <a:r>
              <a:rPr lang="en-US" dirty="0" smtClean="0">
                <a:solidFill>
                  <a:schemeClr val="bg1"/>
                </a:solidFill>
              </a:rPr>
              <a:t>.  Don’t you want me to be safe?” – We tend to employ </a:t>
            </a:r>
            <a:r>
              <a:rPr lang="en-US" i="1" dirty="0" smtClean="0">
                <a:solidFill>
                  <a:schemeClr val="bg1"/>
                </a:solidFill>
              </a:rPr>
              <a:t>pathos </a:t>
            </a:r>
            <a:r>
              <a:rPr lang="en-US" dirty="0" smtClean="0">
                <a:solidFill>
                  <a:schemeClr val="bg1"/>
                </a:solidFill>
              </a:rPr>
              <a:t>when we really want something from a family member.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ASPCA released a number of commercials displaying abused animals in order to increase numbers of members and donations, playing on a populace that wanted to see cute puppies, rather than abused, wounded puppies. (No thanks to Sarah McLachlan!  Really?  Really…)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Logos: Logical Appeal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the logic used to support a claim; can also be the facts and statistics used to help support the argument. 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well the author uses text and evidence to support own argument or claims. Should be well organized.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Questions for considering a text’s </a:t>
            </a:r>
            <a:r>
              <a:rPr lang="en-US" b="1" dirty="0" smtClean="0">
                <a:solidFill>
                  <a:schemeClr val="bg1"/>
                </a:solidFill>
              </a:rPr>
              <a:t>logos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What is being argued or what is the author’s thesis?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What points does the author offer to support their thesis?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Are ideas presented logically?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Logos</a:t>
            </a:r>
            <a:r>
              <a:rPr lang="en-US" dirty="0" smtClean="0">
                <a:solidFill>
                  <a:schemeClr val="bg1"/>
                </a:solidFill>
              </a:rPr>
              <a:t> – Logical Argument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bg1"/>
                </a:solidFill>
              </a:rPr>
              <a:t>Involves facts </a:t>
            </a:r>
            <a:r>
              <a:rPr lang="en-US" dirty="0" smtClean="0">
                <a:solidFill>
                  <a:schemeClr val="bg1"/>
                </a:solidFill>
              </a:rPr>
              <a:t>or research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bg1"/>
                </a:solidFill>
              </a:rPr>
              <a:t>Quoted authorities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bg1"/>
                </a:solidFill>
              </a:rPr>
              <a:t>Cause and Effect information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bg1"/>
                </a:solidFill>
              </a:rPr>
              <a:t>Analogies or comparisons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bg1"/>
                </a:solidFill>
              </a:rPr>
              <a:t>Common sense information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bg1"/>
                </a:solidFill>
              </a:rPr>
              <a:t>Shared values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chemeClr val="bg1"/>
                </a:solidFill>
              </a:rPr>
              <a:t>Precedents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086600" y="762000"/>
            <a:ext cx="1905000" cy="2133600"/>
            <a:chOff x="1824" y="633"/>
            <a:chExt cx="2834" cy="2849"/>
          </a:xfrm>
        </p:grpSpPr>
        <p:sp>
          <p:nvSpPr>
            <p:cNvPr id="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6866" name="Picture 2" descr="http://www.phpclasses.org/browse/view/image/file/11916/name/b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819400"/>
            <a:ext cx="2051538" cy="1600200"/>
          </a:xfrm>
          <a:prstGeom prst="rect">
            <a:avLst/>
          </a:prstGeom>
          <a:noFill/>
        </p:spPr>
      </p:pic>
      <p:pic>
        <p:nvPicPr>
          <p:cNvPr id="36868" name="Picture 4" descr="http://2.bp.blogspot.com/_bqxkwi37QRs/TAJXjoYzhaI/AAAAAAAAAZI/cNRDq2GFRGQ/s1600/if+th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876800"/>
            <a:ext cx="2750444" cy="164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Examples of </a:t>
            </a:r>
            <a:r>
              <a:rPr lang="en-US" i="1" dirty="0" smtClean="0">
                <a:solidFill>
                  <a:schemeClr val="bg1"/>
                </a:solidFill>
              </a:rPr>
              <a:t>Logos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Lady Gaga was more popular than Justin </a:t>
            </a:r>
            <a:r>
              <a:rPr lang="en-US" dirty="0" err="1" smtClean="0">
                <a:solidFill>
                  <a:schemeClr val="bg1"/>
                </a:solidFill>
              </a:rPr>
              <a:t>Bieber</a:t>
            </a:r>
            <a:r>
              <a:rPr lang="en-US" dirty="0" smtClean="0">
                <a:solidFill>
                  <a:schemeClr val="bg1"/>
                </a:solidFill>
              </a:rPr>
              <a:t> in 2011 because </a:t>
            </a:r>
            <a:r>
              <a:rPr lang="en-US" dirty="0" err="1" smtClean="0">
                <a:solidFill>
                  <a:schemeClr val="bg1"/>
                </a:solidFill>
              </a:rPr>
              <a:t>Gaga's</a:t>
            </a:r>
            <a:r>
              <a:rPr lang="en-US" dirty="0" smtClean="0">
                <a:solidFill>
                  <a:schemeClr val="bg1"/>
                </a:solidFill>
              </a:rPr>
              <a:t> fan pages collected ten million more </a:t>
            </a:r>
            <a:r>
              <a:rPr lang="en-US" dirty="0" err="1" smtClean="0">
                <a:solidFill>
                  <a:schemeClr val="bg1"/>
                </a:solidFill>
              </a:rPr>
              <a:t>Facebook</a:t>
            </a:r>
            <a:r>
              <a:rPr lang="en-US" dirty="0" smtClean="0">
                <a:solidFill>
                  <a:schemeClr val="bg1"/>
                </a:solidFill>
              </a:rPr>
              <a:t> fans than </a:t>
            </a:r>
            <a:r>
              <a:rPr lang="en-US" dirty="0" err="1" smtClean="0">
                <a:solidFill>
                  <a:schemeClr val="bg1"/>
                </a:solidFill>
              </a:rPr>
              <a:t>Bieber's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Cigarette smoke contains over 4,800 chemicals, 69 of which are known to cause </a:t>
            </a:r>
            <a:r>
              <a:rPr lang="en-US" dirty="0" smtClean="0">
                <a:solidFill>
                  <a:schemeClr val="bg1"/>
                </a:solidFill>
              </a:rPr>
              <a:t>cancer.  Therefore, smoking causes cancer.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All men are mortal.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Socrates is a man.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Therefore, Socrates is mortal.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We Should Know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1.  What does it mean to </a:t>
            </a:r>
            <a:r>
              <a:rPr lang="en-US" i="1" dirty="0" smtClean="0">
                <a:solidFill>
                  <a:schemeClr val="bg1"/>
                </a:solidFill>
              </a:rPr>
              <a:t>argue persuasively?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2.  What are the foundations of a sound argument?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3.  What are the specific persuasive appeals used in Aristotle’s Rhetorical Triangle, and how do they work?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4.  What do these appeals look like?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82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Persuasive Writing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goal of argumentative/persuasive writing is to persuade your audience that your ideas are valid, or more valid than an opposing argument.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Greek philosopher Aristotle divided the means of persuasion, appeals, into three categories--</a:t>
            </a:r>
            <a:r>
              <a:rPr lang="en-US" i="1" dirty="0">
                <a:solidFill>
                  <a:schemeClr val="bg1"/>
                </a:solidFill>
              </a:rPr>
              <a:t>e</a:t>
            </a:r>
            <a:r>
              <a:rPr lang="en-US" i="1" dirty="0" smtClean="0">
                <a:solidFill>
                  <a:schemeClr val="bg1"/>
                </a:solidFill>
              </a:rPr>
              <a:t>thos, pathos, logos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6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Aristotle – The Man Who Argued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07" y="1549828"/>
            <a:ext cx="3657600" cy="488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8307" y="1796883"/>
            <a:ext cx="5543550" cy="4393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28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Aristotle taught there are 3 main strategies used in presenting a formal argument: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r>
              <a:rPr lang="en-US" sz="3600" i="1" dirty="0" smtClean="0">
                <a:solidFill>
                  <a:schemeClr val="bg1"/>
                </a:solidFill>
              </a:rPr>
              <a:t>Logos</a:t>
            </a:r>
            <a:r>
              <a:rPr lang="en-US" sz="3600" dirty="0" smtClean="0">
                <a:solidFill>
                  <a:schemeClr val="bg1"/>
                </a:solidFill>
              </a:rPr>
              <a:t> (Gr. “word”) – logical appeal</a:t>
            </a:r>
            <a:endParaRPr lang="en-US" sz="36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i="1" dirty="0" smtClean="0">
              <a:solidFill>
                <a:schemeClr val="bg1"/>
              </a:solidFill>
            </a:endParaRPr>
          </a:p>
          <a:p>
            <a:r>
              <a:rPr lang="en-US" sz="3600" i="1" dirty="0" smtClean="0">
                <a:solidFill>
                  <a:schemeClr val="bg1"/>
                </a:solidFill>
              </a:rPr>
              <a:t>Ethos</a:t>
            </a:r>
            <a:r>
              <a:rPr lang="en-US" sz="3600" dirty="0" smtClean="0">
                <a:solidFill>
                  <a:schemeClr val="bg1"/>
                </a:solidFill>
              </a:rPr>
              <a:t> (Gr. “character”) – trustworthy/credible appeal</a:t>
            </a: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i="1" dirty="0" smtClean="0">
                <a:solidFill>
                  <a:schemeClr val="bg1"/>
                </a:solidFill>
              </a:rPr>
              <a:t>Pathos</a:t>
            </a:r>
            <a:r>
              <a:rPr lang="en-US" sz="3600" dirty="0" smtClean="0">
                <a:solidFill>
                  <a:schemeClr val="bg1"/>
                </a:solidFill>
              </a:rPr>
              <a:t> (Gr. “suffering”, “experience”) – emotional appeal</a:t>
            </a:r>
            <a:endParaRPr lang="en-US" sz="36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53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Route of Rhetoric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685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8400" y="5211763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Franklin Gothic Medium" pitchFamily="34" charset="0"/>
              </a:rPr>
              <a:t>The core of the rhetorical chart is </a:t>
            </a:r>
            <a:r>
              <a:rPr lang="en-US" dirty="0" smtClean="0">
                <a:solidFill>
                  <a:srgbClr val="FF0000"/>
                </a:solidFill>
                <a:latin typeface="Franklin Gothic Medium" pitchFamily="34" charset="0"/>
              </a:rPr>
              <a:t>purpose</a:t>
            </a:r>
            <a:r>
              <a:rPr lang="en-US" dirty="0" smtClean="0">
                <a:solidFill>
                  <a:schemeClr val="bg1"/>
                </a:solidFill>
                <a:latin typeface="Franklin Gothic Medium" pitchFamily="34" charset="0"/>
              </a:rPr>
              <a:t>—What does the author/speaker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Franklin Gothic Medium" pitchFamily="34" charset="0"/>
              </a:rPr>
              <a:t>cartoonist/filmmaker/advertiser want the reader/listener/viewer to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Franklin Gothic Medium" pitchFamily="34" charset="0"/>
              </a:rPr>
              <a:t>Feel?  Think?  Do?</a:t>
            </a:r>
            <a:endParaRPr lang="en-US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0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Ethos</a:t>
            </a:r>
            <a:r>
              <a:rPr lang="en-US" dirty="0" smtClean="0">
                <a:solidFill>
                  <a:schemeClr val="bg1"/>
                </a:solidFill>
              </a:rPr>
              <a:t> – Ethical Appeals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DBBD7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cs typeface="Arial"/>
              </a:rPr>
              <a:t>the source's credibility, the speaker's/author's authority </a:t>
            </a:r>
            <a:endParaRPr lang="en-US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Clr>
                <a:srgbClr val="FFCC66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/>
              </a:rPr>
              <a:t>How well an author/speaker presents him/herself</a:t>
            </a:r>
          </a:p>
          <a:p>
            <a:pPr lvl="0" fontAlgn="base">
              <a:spcAft>
                <a:spcPct val="0"/>
              </a:spcAft>
              <a:buClr>
                <a:srgbClr val="FFCC66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/>
              </a:rPr>
              <a:t>Questions for considering a writer’s </a:t>
            </a:r>
            <a:r>
              <a:rPr lang="en-US" sz="2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/>
              </a:rPr>
              <a:t>ethos</a:t>
            </a: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/>
              </a:rPr>
              <a:t>:</a:t>
            </a:r>
          </a:p>
          <a:p>
            <a:pPr lvl="1" fontAlgn="base"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Char char="n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/>
              </a:rPr>
              <a:t>Does he or she seem knowledgeable? Reasonable? Trustworthy?</a:t>
            </a:r>
          </a:p>
          <a:p>
            <a:pPr lvl="1" fontAlgn="base"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Char char="n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/>
              </a:rPr>
              <a:t>Does he or she treat their opponents with fairness and respect or do they take cheap shots?</a:t>
            </a:r>
          </a:p>
          <a:p>
            <a:pPr lvl="1" fontAlgn="base">
              <a:spcAft>
                <a:spcPct val="0"/>
              </a:spcAft>
              <a:buClr>
                <a:srgbClr val="FFFFFF"/>
              </a:buClr>
              <a:buSzPct val="65000"/>
              <a:buFont typeface="Wingdings" pitchFamily="2" charset="2"/>
              <a:buChar char="n"/>
              <a:defRPr/>
            </a:pPr>
            <a:r>
              <a:rPr lang="en-US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Arial"/>
              </a:rPr>
              <a:t>Does he or she try and establish common ground with the reader/audience?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4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Ethos – </a:t>
            </a:r>
            <a:r>
              <a:rPr lang="en-US" dirty="0" smtClean="0">
                <a:solidFill>
                  <a:schemeClr val="bg1"/>
                </a:solidFill>
              </a:rPr>
              <a:t>Credibility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5181600" cy="5486400"/>
          </a:xfrm>
        </p:spPr>
        <p:txBody>
          <a:bodyPr/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FFCC66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/>
              </a:rPr>
              <a:t>Appeals to the conscience, ethics, morals, standards, values, and principles.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FFCC66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/>
              </a:rPr>
              <a:t>Author or speaker tries to convince you he is of good character.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FFCC66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/>
              </a:rPr>
              <a:t>Qualified to make his claims.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FFCC66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/>
              </a:rPr>
              <a:t>Cites relevant authorities.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FFCC66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Arial"/>
              </a:rPr>
              <a:t>Quotes others accurately and fairly.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20955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37651"/>
            <a:ext cx="1600200" cy="218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1813730" cy="181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00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Examples of </a:t>
            </a:r>
            <a:r>
              <a:rPr lang="en-US" i="1" dirty="0" smtClean="0">
                <a:solidFill>
                  <a:schemeClr val="bg1"/>
                </a:solidFill>
              </a:rPr>
              <a:t>Ethos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Kevin Durant can market Nike’s products as beneficial to his athletic performance because he is known as an exceptional athlete.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When Albert Einstein was in talks regarding nuclear warfare during World War II, his opinion was respected because of his scientific study and expertise.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7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681</Words>
  <Application>Microsoft Office PowerPoint</Application>
  <PresentationFormat>On-screen Show (4:3)</PresentationFormat>
  <Paragraphs>91</Paragraphs>
  <Slides>15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ETHOS</vt:lpstr>
      <vt:lpstr>What We Should Know</vt:lpstr>
      <vt:lpstr>Persuasive Writing</vt:lpstr>
      <vt:lpstr>Aristotle – The Man Who Argued</vt:lpstr>
      <vt:lpstr>Aristotle taught there are 3 main strategies used in presenting a formal argument:</vt:lpstr>
      <vt:lpstr>The Route of Rhetoric</vt:lpstr>
      <vt:lpstr>Ethos – Ethical Appeals the source's credibility, the speaker's/author's authority </vt:lpstr>
      <vt:lpstr>Ethos – Credibility</vt:lpstr>
      <vt:lpstr>Examples of Ethos</vt:lpstr>
      <vt:lpstr>Pathos – Emotional Appeals the emotional or motivational appeals; vivid language, emotional language and numerous sensory details.</vt:lpstr>
      <vt:lpstr>Pathos – Emotional Appeal</vt:lpstr>
      <vt:lpstr>Examples of Pathos</vt:lpstr>
      <vt:lpstr>Logos: Logical Appeal the logic used to support a claim; can also be the facts and statistics used to help support the argument. </vt:lpstr>
      <vt:lpstr>Logos – Logical Argument</vt:lpstr>
      <vt:lpstr>Examples of Logos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ETHOS</dc:title>
  <dc:creator>Janis Bellon</dc:creator>
  <cp:lastModifiedBy>janis.bellon</cp:lastModifiedBy>
  <cp:revision>30</cp:revision>
  <dcterms:created xsi:type="dcterms:W3CDTF">2013-01-09T04:37:42Z</dcterms:created>
  <dcterms:modified xsi:type="dcterms:W3CDTF">2013-01-09T22:13:36Z</dcterms:modified>
</cp:coreProperties>
</file>