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4"/>
  </p:notesMasterIdLst>
  <p:handoutMasterIdLst>
    <p:handoutMasterId r:id="rId15"/>
  </p:handoutMasterIdLst>
  <p:sldIdLst>
    <p:sldId id="256" r:id="rId3"/>
    <p:sldId id="257" r:id="rId4"/>
    <p:sldId id="260" r:id="rId5"/>
    <p:sldId id="258" r:id="rId6"/>
    <p:sldId id="259" r:id="rId7"/>
    <p:sldId id="261" r:id="rId8"/>
    <p:sldId id="266" r:id="rId9"/>
    <p:sldId id="262" r:id="rId10"/>
    <p:sldId id="263" r:id="rId11"/>
    <p:sldId id="264" r:id="rId12"/>
    <p:sldId id="265"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74" autoAdjust="0"/>
  </p:normalViewPr>
  <p:slideViewPr>
    <p:cSldViewPr>
      <p:cViewPr>
        <p:scale>
          <a:sx n="83" d="100"/>
          <a:sy n="83" d="100"/>
        </p:scale>
        <p:origin x="40" y="-848"/>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4/7/2013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4/7/2013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4/7/2013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4/7/2013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4/7/2013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4/7/2013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4/7/2013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4/7/2013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4/7/2013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4/7/2013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4/7/2013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4/7/2013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4/7/2013</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2" y="1905000"/>
            <a:ext cx="9753599" cy="2667000"/>
          </a:xfrm>
        </p:spPr>
        <p:txBody>
          <a:bodyPr/>
          <a:lstStyle/>
          <a:p>
            <a:r>
              <a:rPr lang="en-US" dirty="0" smtClean="0"/>
              <a:t>Take out your essays.</a:t>
            </a:r>
            <a:br>
              <a:rPr lang="en-US" dirty="0" smtClean="0"/>
            </a:br>
            <a:r>
              <a:rPr lang="en-US" dirty="0" smtClean="0"/>
              <a:t>Prepare for conversation.</a:t>
            </a:r>
            <a:endParaRPr lang="en-US" dirty="0"/>
          </a:p>
        </p:txBody>
      </p:sp>
      <p:sp>
        <p:nvSpPr>
          <p:cNvPr id="3" name="Subtitle 2"/>
          <p:cNvSpPr>
            <a:spLocks noGrp="1"/>
          </p:cNvSpPr>
          <p:nvPr>
            <p:ph type="subTitle" idx="1"/>
          </p:nvPr>
        </p:nvSpPr>
        <p:spPr/>
        <p:txBody>
          <a:bodyPr/>
          <a:lstStyle/>
          <a:p>
            <a:r>
              <a:rPr lang="en-US" dirty="0" smtClean="0"/>
              <a:t>Oh, snap!  Where’s the snow??</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Focus Questions</a:t>
            </a:r>
            <a:endParaRPr lang="en-US" dirty="0"/>
          </a:p>
        </p:txBody>
      </p:sp>
      <p:sp>
        <p:nvSpPr>
          <p:cNvPr id="3" name="Content Placeholder 2"/>
          <p:cNvSpPr>
            <a:spLocks noGrp="1"/>
          </p:cNvSpPr>
          <p:nvPr>
            <p:ph idx="1"/>
          </p:nvPr>
        </p:nvSpPr>
        <p:spPr/>
        <p:txBody>
          <a:bodyPr/>
          <a:lstStyle/>
          <a:p>
            <a:r>
              <a:rPr lang="en-US" dirty="0" smtClean="0"/>
              <a:t>Question #3:</a:t>
            </a:r>
          </a:p>
          <a:p>
            <a:r>
              <a:rPr lang="en-US" dirty="0" smtClean="0"/>
              <a:t>When Naylor states that she first heard the negative connotation of this word as a third grader, she says she might as well have been called “a </a:t>
            </a:r>
            <a:r>
              <a:rPr lang="en-US" dirty="0" err="1" smtClean="0"/>
              <a:t>nymphomanic</a:t>
            </a:r>
            <a:r>
              <a:rPr lang="en-US" dirty="0" smtClean="0"/>
              <a:t> or a </a:t>
            </a:r>
            <a:r>
              <a:rPr lang="en-US" dirty="0" err="1" smtClean="0"/>
              <a:t>necrophiliac</a:t>
            </a:r>
            <a:r>
              <a:rPr lang="en-US" dirty="0" smtClean="0"/>
              <a:t>.”</a:t>
            </a:r>
          </a:p>
          <a:p>
            <a:r>
              <a:rPr lang="en-US" dirty="0" smtClean="0"/>
              <a:t>Why use these words?  What point is she trying to make?  Moreover, what is she trying to explain about how we interpret language, even when we don’t completely understand it?</a:t>
            </a:r>
          </a:p>
          <a:p>
            <a:endParaRPr lang="en-US" dirty="0"/>
          </a:p>
        </p:txBody>
      </p:sp>
    </p:spTree>
    <p:extLst>
      <p:ext uri="{BB962C8B-B14F-4D97-AF65-F5344CB8AC3E}">
        <p14:creationId xmlns:p14="http://schemas.microsoft.com/office/powerpoint/2010/main" val="3360191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tomorrow…</a:t>
            </a:r>
            <a:endParaRPr lang="en-US" dirty="0"/>
          </a:p>
        </p:txBody>
      </p:sp>
      <p:sp>
        <p:nvSpPr>
          <p:cNvPr id="3" name="Content Placeholder 2"/>
          <p:cNvSpPr>
            <a:spLocks noGrp="1"/>
          </p:cNvSpPr>
          <p:nvPr>
            <p:ph idx="1"/>
          </p:nvPr>
        </p:nvSpPr>
        <p:spPr/>
        <p:txBody>
          <a:bodyPr/>
          <a:lstStyle/>
          <a:p>
            <a:r>
              <a:rPr lang="en-US" dirty="0" smtClean="0"/>
              <a:t>Be prepared.  Some of you are not big talkers in class, but this is a grade.  Don’t waste the points.</a:t>
            </a:r>
          </a:p>
          <a:p>
            <a:r>
              <a:rPr lang="en-US" dirty="0" smtClean="0"/>
              <a:t>Highlight sections of the essay you really want to discuss, and come to class ready to discuss them.  Write your possible discussion notes on the essay itself.</a:t>
            </a:r>
          </a:p>
          <a:p>
            <a:r>
              <a:rPr lang="en-US" dirty="0" smtClean="0"/>
              <a:t>LACK OF PREPARATION WILL BE EVIDENT.  Don’t get caught.</a:t>
            </a:r>
          </a:p>
          <a:p>
            <a:r>
              <a:rPr lang="en-US" dirty="0" smtClean="0"/>
              <a:t>Remember the “I Statements” rule.  Be careful not to generalize or stereotype.  You can always ask other classmates for clarification.</a:t>
            </a:r>
            <a:endParaRPr lang="en-US" dirty="0"/>
          </a:p>
        </p:txBody>
      </p:sp>
    </p:spTree>
    <p:extLst>
      <p:ext uri="{BB962C8B-B14F-4D97-AF65-F5344CB8AC3E}">
        <p14:creationId xmlns:p14="http://schemas.microsoft.com/office/powerpoint/2010/main" val="2158730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Socratic Seminars – A Graded Conversation</a:t>
            </a:r>
            <a:endParaRPr lang="en-US" sz="4000" dirty="0"/>
          </a:p>
        </p:txBody>
      </p:sp>
      <p:sp>
        <p:nvSpPr>
          <p:cNvPr id="3" name="Content Placeholder 2"/>
          <p:cNvSpPr>
            <a:spLocks noGrp="1"/>
          </p:cNvSpPr>
          <p:nvPr>
            <p:ph idx="1"/>
          </p:nvPr>
        </p:nvSpPr>
        <p:spPr/>
        <p:txBody>
          <a:bodyPr/>
          <a:lstStyle/>
          <a:p>
            <a:r>
              <a:rPr lang="en-US" sz="2800" dirty="0" smtClean="0"/>
              <a:t>A </a:t>
            </a:r>
            <a:r>
              <a:rPr lang="en-US" sz="2800" dirty="0" err="1" smtClean="0">
                <a:solidFill>
                  <a:schemeClr val="accent1"/>
                </a:solidFill>
              </a:rPr>
              <a:t>socratic</a:t>
            </a:r>
            <a:r>
              <a:rPr lang="en-US" sz="2800" dirty="0" smtClean="0">
                <a:solidFill>
                  <a:schemeClr val="accent1"/>
                </a:solidFill>
              </a:rPr>
              <a:t> seminar </a:t>
            </a:r>
            <a:r>
              <a:rPr lang="en-US" sz="2800" dirty="0" smtClean="0"/>
              <a:t>is simply a whole-class conversation that is graded on several parameters.</a:t>
            </a:r>
          </a:p>
          <a:p>
            <a:r>
              <a:rPr lang="en-US" sz="2800" dirty="0" smtClean="0"/>
              <a:t>As this is a minor grade, you are only </a:t>
            </a:r>
            <a:r>
              <a:rPr lang="en-US" sz="2800" dirty="0" smtClean="0">
                <a:solidFill>
                  <a:schemeClr val="accent1"/>
                </a:solidFill>
              </a:rPr>
              <a:t>required to make one comment </a:t>
            </a:r>
            <a:r>
              <a:rPr lang="en-US" sz="2800" dirty="0" smtClean="0"/>
              <a:t>for a passing grade (75).</a:t>
            </a:r>
          </a:p>
          <a:p>
            <a:r>
              <a:rPr lang="en-US" sz="2800" dirty="0" smtClean="0"/>
              <a:t>To earn more points, you can propose questions, make comments, or respond to what someone else has said. </a:t>
            </a:r>
          </a:p>
          <a:p>
            <a:endParaRPr lang="en-US" dirty="0"/>
          </a:p>
        </p:txBody>
      </p:sp>
    </p:spTree>
    <p:extLst>
      <p:ext uri="{BB962C8B-B14F-4D97-AF65-F5344CB8AC3E}">
        <p14:creationId xmlns:p14="http://schemas.microsoft.com/office/powerpoint/2010/main" val="237174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Socratic Seminar Rules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Stick to the topic of discussion</a:t>
            </a:r>
            <a:r>
              <a:rPr lang="en-US" dirty="0" smtClean="0"/>
              <a:t>.  The teacher will give an initial question for student responses.  Anyone can begin the conversation.</a:t>
            </a:r>
          </a:p>
          <a:p>
            <a:r>
              <a:rPr lang="en-US" dirty="0" smtClean="0">
                <a:solidFill>
                  <a:schemeClr val="accent1"/>
                </a:solidFill>
              </a:rPr>
              <a:t>Make references to the text</a:t>
            </a:r>
            <a:r>
              <a:rPr lang="en-US" dirty="0" smtClean="0"/>
              <a:t> as the topics are discussed.</a:t>
            </a:r>
          </a:p>
          <a:p>
            <a:r>
              <a:rPr lang="en-US" dirty="0" smtClean="0">
                <a:solidFill>
                  <a:schemeClr val="accent1"/>
                </a:solidFill>
              </a:rPr>
              <a:t>Be kind.  </a:t>
            </a:r>
            <a:r>
              <a:rPr lang="en-US" dirty="0" smtClean="0"/>
              <a:t>Monitor your time, don’t interrupt others and make comments that are respectful.</a:t>
            </a:r>
          </a:p>
          <a:p>
            <a:r>
              <a:rPr lang="en-US" dirty="0" smtClean="0">
                <a:solidFill>
                  <a:schemeClr val="accent1"/>
                </a:solidFill>
              </a:rPr>
              <a:t>Agree to disagree</a:t>
            </a:r>
            <a:r>
              <a:rPr lang="en-US" dirty="0" smtClean="0"/>
              <a:t>.  Not everyone will agree with you, but you can attempt to understand the other side.</a:t>
            </a:r>
          </a:p>
          <a:p>
            <a:r>
              <a:rPr lang="en-US" dirty="0" smtClean="0">
                <a:solidFill>
                  <a:schemeClr val="accent1"/>
                </a:solidFill>
              </a:rPr>
              <a:t>Keep the conversation going</a:t>
            </a:r>
            <a:r>
              <a:rPr lang="en-US" dirty="0" smtClean="0"/>
              <a:t>.  Teacher intervention will be minimal.</a:t>
            </a:r>
          </a:p>
          <a:p>
            <a:r>
              <a:rPr lang="en-US" dirty="0" smtClean="0"/>
              <a:t>Speak from </a:t>
            </a:r>
            <a:r>
              <a:rPr lang="en-US" dirty="0" smtClean="0">
                <a:solidFill>
                  <a:schemeClr val="accent1"/>
                </a:solidFill>
              </a:rPr>
              <a:t>“I Statements” </a:t>
            </a:r>
            <a:r>
              <a:rPr lang="en-US" dirty="0" smtClean="0"/>
              <a:t>only.  Do not generalize/stereotype.</a:t>
            </a:r>
          </a:p>
        </p:txBody>
      </p:sp>
    </p:spTree>
    <p:extLst>
      <p:ext uri="{BB962C8B-B14F-4D97-AF65-F5344CB8AC3E}">
        <p14:creationId xmlns:p14="http://schemas.microsoft.com/office/powerpoint/2010/main" val="2159848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earn points…</a:t>
            </a:r>
            <a:endParaRPr lang="en-US" dirty="0"/>
          </a:p>
        </p:txBody>
      </p:sp>
      <p:sp>
        <p:nvSpPr>
          <p:cNvPr id="3" name="Content Placeholder 2"/>
          <p:cNvSpPr>
            <a:spLocks noGrp="1"/>
          </p:cNvSpPr>
          <p:nvPr>
            <p:ph idx="1"/>
          </p:nvPr>
        </p:nvSpPr>
        <p:spPr/>
        <p:txBody>
          <a:bodyPr>
            <a:normAutofit lnSpcReduction="10000"/>
          </a:bodyPr>
          <a:lstStyle/>
          <a:p>
            <a:r>
              <a:rPr lang="en-US" dirty="0" smtClean="0"/>
              <a:t>Any of the following</a:t>
            </a:r>
            <a:r>
              <a:rPr lang="en-US" dirty="0" smtClean="0">
                <a:solidFill>
                  <a:schemeClr val="accent1"/>
                </a:solidFill>
              </a:rPr>
              <a:t> THREE </a:t>
            </a:r>
            <a:r>
              <a:rPr lang="en-US" dirty="0" smtClean="0"/>
              <a:t>will earn you a 100 for the day:</a:t>
            </a:r>
          </a:p>
          <a:p>
            <a:pPr lvl="1"/>
            <a:r>
              <a:rPr lang="en-US" sz="2400" dirty="0" smtClean="0"/>
              <a:t>A statement of opinion that shows how you feel about the content of the article.</a:t>
            </a:r>
          </a:p>
          <a:p>
            <a:pPr lvl="1"/>
            <a:r>
              <a:rPr lang="en-US" sz="2400" dirty="0" smtClean="0"/>
              <a:t>A personal reflection that shows you have connected with the article on a personal level</a:t>
            </a:r>
          </a:p>
          <a:p>
            <a:pPr lvl="1"/>
            <a:r>
              <a:rPr lang="en-US" sz="2400" dirty="0" smtClean="0"/>
              <a:t>Any questions regarding the article, besides the ones proposed prior to class</a:t>
            </a:r>
          </a:p>
          <a:p>
            <a:pPr lvl="1"/>
            <a:r>
              <a:rPr lang="en-US" sz="2400" dirty="0" smtClean="0"/>
              <a:t>Redirecting the conversation from an off-task comment or conversation strand</a:t>
            </a:r>
          </a:p>
          <a:p>
            <a:pPr lvl="1"/>
            <a:r>
              <a:rPr lang="en-US" sz="2400" dirty="0" smtClean="0"/>
              <a:t>Expanding or deepening the conversation based on the text</a:t>
            </a:r>
          </a:p>
          <a:p>
            <a:pPr lvl="1"/>
            <a:r>
              <a:rPr lang="en-US" sz="2400" dirty="0" smtClean="0"/>
              <a:t>Clearly demonstrating a leadership role in the conversation</a:t>
            </a:r>
          </a:p>
          <a:p>
            <a:pPr lvl="1"/>
            <a:r>
              <a:rPr lang="en-US" sz="2400" dirty="0" smtClean="0"/>
              <a:t>Encouraging someone with few points to speak up.</a:t>
            </a:r>
            <a:endParaRPr lang="en-US" sz="2400" dirty="0"/>
          </a:p>
        </p:txBody>
      </p:sp>
    </p:spTree>
    <p:extLst>
      <p:ext uri="{BB962C8B-B14F-4D97-AF65-F5344CB8AC3E}">
        <p14:creationId xmlns:p14="http://schemas.microsoft.com/office/powerpoint/2010/main" val="2941663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lose points earned…</a:t>
            </a:r>
            <a:endParaRPr lang="en-US" dirty="0"/>
          </a:p>
        </p:txBody>
      </p:sp>
      <p:sp>
        <p:nvSpPr>
          <p:cNvPr id="3" name="Content Placeholder 2"/>
          <p:cNvSpPr>
            <a:spLocks noGrp="1"/>
          </p:cNvSpPr>
          <p:nvPr>
            <p:ph idx="1"/>
          </p:nvPr>
        </p:nvSpPr>
        <p:spPr/>
        <p:txBody>
          <a:bodyPr/>
          <a:lstStyle/>
          <a:p>
            <a:r>
              <a:rPr lang="en-US" dirty="0" smtClean="0"/>
              <a:t>If you commit any of the following, </a:t>
            </a:r>
            <a:r>
              <a:rPr lang="en-US" dirty="0" smtClean="0">
                <a:solidFill>
                  <a:schemeClr val="accent1"/>
                </a:solidFill>
              </a:rPr>
              <a:t>you can lose points earned</a:t>
            </a:r>
            <a:r>
              <a:rPr lang="en-US" dirty="0" smtClean="0"/>
              <a:t>, or acquire a deficit…</a:t>
            </a:r>
          </a:p>
          <a:p>
            <a:pPr lvl="1"/>
            <a:r>
              <a:rPr lang="en-US" sz="2400" dirty="0" smtClean="0"/>
              <a:t>Not allowing someone to finish a sentence before interrupting</a:t>
            </a:r>
          </a:p>
          <a:p>
            <a:pPr lvl="1"/>
            <a:r>
              <a:rPr lang="en-US" sz="2400" dirty="0" smtClean="0"/>
              <a:t>Being over-dominant in conversation, by not monitoring airtime</a:t>
            </a:r>
          </a:p>
          <a:p>
            <a:pPr lvl="1"/>
            <a:r>
              <a:rPr lang="en-US" sz="2400" dirty="0" smtClean="0"/>
              <a:t>Any gesture of disrespect towards anyone in the room</a:t>
            </a:r>
          </a:p>
          <a:p>
            <a:pPr lvl="1"/>
            <a:r>
              <a:rPr lang="en-US" sz="2400" dirty="0" smtClean="0"/>
              <a:t>Any gesture of disrespect towards the particular matter of discussion</a:t>
            </a:r>
          </a:p>
          <a:p>
            <a:pPr lvl="1"/>
            <a:r>
              <a:rPr lang="en-US" sz="2400" dirty="0" smtClean="0"/>
              <a:t>Engaging in side conversations</a:t>
            </a:r>
          </a:p>
          <a:p>
            <a:pPr lvl="1"/>
            <a:r>
              <a:rPr lang="en-US" sz="2400" dirty="0" smtClean="0"/>
              <a:t>Creating off-topic strands of conversation</a:t>
            </a:r>
          </a:p>
        </p:txBody>
      </p:sp>
    </p:spTree>
    <p:extLst>
      <p:ext uri="{BB962C8B-B14F-4D97-AF65-F5344CB8AC3E}">
        <p14:creationId xmlns:p14="http://schemas.microsoft.com/office/powerpoint/2010/main" val="1774430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talk about the essay,</a:t>
            </a:r>
            <a:br>
              <a:rPr lang="en-US" dirty="0" smtClean="0"/>
            </a:br>
            <a:r>
              <a:rPr lang="en-US" dirty="0" smtClean="0"/>
              <a:t>“The Meanings of a Word”, Gloria Naylor</a:t>
            </a:r>
            <a:endParaRPr lang="en-US" dirty="0"/>
          </a:p>
        </p:txBody>
      </p:sp>
      <p:sp>
        <p:nvSpPr>
          <p:cNvPr id="3" name="Content Placeholder 2"/>
          <p:cNvSpPr>
            <a:spLocks noGrp="1"/>
          </p:cNvSpPr>
          <p:nvPr>
            <p:ph idx="1"/>
          </p:nvPr>
        </p:nvSpPr>
        <p:spPr/>
        <p:txBody>
          <a:bodyPr/>
          <a:lstStyle/>
          <a:p>
            <a:r>
              <a:rPr lang="en-US" dirty="0" smtClean="0"/>
              <a:t>As you reviewed this essay, you probably realized that a pejorative word was used with frequency, and discussed in a frank manner. </a:t>
            </a:r>
          </a:p>
          <a:p>
            <a:pPr lvl="1"/>
            <a:r>
              <a:rPr lang="en-US" sz="2400" dirty="0" smtClean="0"/>
              <a:t>Tomorrow, in class, I will allow the same with other such pejorative words, so long as they are used in an academic, professional, and mature context.  Any violation of this will be considered a gesture of disrespect, and points will be deducted from your score.</a:t>
            </a:r>
            <a:endParaRPr lang="en-US" sz="2400" dirty="0"/>
          </a:p>
          <a:p>
            <a:r>
              <a:rPr lang="en-US" dirty="0" smtClean="0"/>
              <a:t>Why this essay?  In </a:t>
            </a:r>
            <a:r>
              <a:rPr lang="en-US" i="1" dirty="0" smtClean="0"/>
              <a:t>To Kill A Mockingbird</a:t>
            </a:r>
            <a:r>
              <a:rPr lang="en-US" dirty="0" smtClean="0"/>
              <a:t>, this is a word used with some frequency.  The word itself is not always used in a manner that is intended to be demeaning, but is considered always demeaning to some people.  This is why we need to talk about it.</a:t>
            </a:r>
          </a:p>
          <a:p>
            <a:pPr marL="0" indent="0">
              <a:buNone/>
            </a:pPr>
            <a:endParaRPr lang="en-US" dirty="0"/>
          </a:p>
        </p:txBody>
      </p:sp>
    </p:spTree>
    <p:extLst>
      <p:ext uri="{BB962C8B-B14F-4D97-AF65-F5344CB8AC3E}">
        <p14:creationId xmlns:p14="http://schemas.microsoft.com/office/powerpoint/2010/main" val="24465485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p:txBody>
          <a:bodyPr>
            <a:normAutofit lnSpcReduction="10000"/>
          </a:bodyPr>
          <a:lstStyle/>
          <a:p>
            <a:r>
              <a:rPr lang="en-US" dirty="0" smtClean="0"/>
              <a:t>I am about to show you the three discussion questions you will use for tomorrow’s seminar.  You will practice speaking with the people at your tables ONLY.  </a:t>
            </a:r>
          </a:p>
          <a:p>
            <a:pPr marL="0" indent="0">
              <a:buNone/>
            </a:pPr>
            <a:endParaRPr lang="en-US" dirty="0" smtClean="0"/>
          </a:p>
          <a:p>
            <a:pPr marL="0" indent="0">
              <a:buNone/>
            </a:pPr>
            <a:r>
              <a:rPr lang="en-US" dirty="0" smtClean="0"/>
              <a:t>This is for those who are not accustomed to speaking out in class.  You can check each other to make sure you are following the rules.</a:t>
            </a:r>
          </a:p>
          <a:p>
            <a:pPr marL="0" indent="0">
              <a:buNone/>
            </a:pPr>
            <a:endParaRPr lang="en-US" dirty="0"/>
          </a:p>
          <a:p>
            <a:pPr marL="0" indent="0">
              <a:buNone/>
            </a:pPr>
            <a:r>
              <a:rPr lang="en-US" dirty="0" smtClean="0"/>
              <a:t>You will have three 5-minute rotations.  Each rotation should allow everyone at your table to speak at least once, with opportunity for a brief follow-up discussion. Clear your throats, guys…here they are.</a:t>
            </a:r>
            <a:endParaRPr lang="en-US" dirty="0"/>
          </a:p>
        </p:txBody>
      </p:sp>
    </p:spTree>
    <p:extLst>
      <p:ext uri="{BB962C8B-B14F-4D97-AF65-F5344CB8AC3E}">
        <p14:creationId xmlns:p14="http://schemas.microsoft.com/office/powerpoint/2010/main" val="1453012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Focus Questions</a:t>
            </a:r>
            <a:endParaRPr lang="en-US" dirty="0"/>
          </a:p>
        </p:txBody>
      </p:sp>
      <p:sp>
        <p:nvSpPr>
          <p:cNvPr id="3" name="Content Placeholder 2"/>
          <p:cNvSpPr>
            <a:spLocks noGrp="1"/>
          </p:cNvSpPr>
          <p:nvPr>
            <p:ph idx="1"/>
          </p:nvPr>
        </p:nvSpPr>
        <p:spPr/>
        <p:txBody>
          <a:bodyPr>
            <a:normAutofit/>
          </a:bodyPr>
          <a:lstStyle/>
          <a:p>
            <a:r>
              <a:rPr lang="en-US" sz="2800" dirty="0" smtClean="0"/>
              <a:t>Question #1:  </a:t>
            </a:r>
          </a:p>
          <a:p>
            <a:r>
              <a:rPr lang="en-US" sz="2800" dirty="0" smtClean="0"/>
              <a:t>When Naylor uses the word “nigger”, she says that black women never called each other this in her experience, that other terms were used.  The word, used in the singular, was used as a gesture of respect and hard work…but always with men.</a:t>
            </a:r>
          </a:p>
          <a:p>
            <a:r>
              <a:rPr lang="en-US" sz="2800" dirty="0" smtClean="0"/>
              <a:t>Why do you believe this is the case?  Does gender affect groupings of people, just as much as race?</a:t>
            </a:r>
            <a:endParaRPr lang="en-US" sz="2800" dirty="0"/>
          </a:p>
        </p:txBody>
      </p:sp>
    </p:spTree>
    <p:extLst>
      <p:ext uri="{BB962C8B-B14F-4D97-AF65-F5344CB8AC3E}">
        <p14:creationId xmlns:p14="http://schemas.microsoft.com/office/powerpoint/2010/main" val="2426309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Focus Questions</a:t>
            </a:r>
            <a:endParaRPr lang="en-US" dirty="0"/>
          </a:p>
        </p:txBody>
      </p:sp>
      <p:sp>
        <p:nvSpPr>
          <p:cNvPr id="3" name="Content Placeholder 2"/>
          <p:cNvSpPr>
            <a:spLocks noGrp="1"/>
          </p:cNvSpPr>
          <p:nvPr>
            <p:ph idx="1"/>
          </p:nvPr>
        </p:nvSpPr>
        <p:spPr/>
        <p:txBody>
          <a:bodyPr>
            <a:normAutofit/>
          </a:bodyPr>
          <a:lstStyle/>
          <a:p>
            <a:r>
              <a:rPr lang="en-US" sz="2800" dirty="0" smtClean="0"/>
              <a:t>Question #2:</a:t>
            </a:r>
          </a:p>
          <a:p>
            <a:r>
              <a:rPr lang="en-US" sz="2800" dirty="0" smtClean="0"/>
              <a:t>In her essay, Naylor writes</a:t>
            </a:r>
            <a:r>
              <a:rPr lang="en-US" sz="2800" dirty="0"/>
              <a:t>, “Words themselves are innocuous; it is the </a:t>
            </a:r>
            <a:r>
              <a:rPr lang="en-US" sz="2800" dirty="0" smtClean="0"/>
              <a:t>consensus [of a group of people] </a:t>
            </a:r>
            <a:r>
              <a:rPr lang="en-US" sz="2800" dirty="0"/>
              <a:t>that gives </a:t>
            </a:r>
            <a:r>
              <a:rPr lang="en-US" sz="2800" dirty="0" smtClean="0"/>
              <a:t>them true </a:t>
            </a:r>
            <a:r>
              <a:rPr lang="en-US" sz="2800" dirty="0"/>
              <a:t>power</a:t>
            </a:r>
            <a:r>
              <a:rPr lang="en-US" sz="2800" dirty="0" smtClean="0"/>
              <a:t>.”</a:t>
            </a:r>
            <a:endParaRPr lang="en-US" sz="2800" dirty="0"/>
          </a:p>
          <a:p>
            <a:r>
              <a:rPr lang="en-US" sz="2800" dirty="0" smtClean="0"/>
              <a:t>If this is true, there are many other words that are subject to this dynamic.  USING YOUR OWN EXPERIENCE, describe how another word can be both a “bad word” and a so-called ‘honorable badge of identity.’</a:t>
            </a:r>
          </a:p>
        </p:txBody>
      </p:sp>
    </p:spTree>
    <p:extLst>
      <p:ext uri="{BB962C8B-B14F-4D97-AF65-F5344CB8AC3E}">
        <p14:creationId xmlns:p14="http://schemas.microsoft.com/office/powerpoint/2010/main" val="125252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TC104033937[[fn=Vapor]]</Template>
  <TotalTime>0</TotalTime>
  <Words>914</Words>
  <Application>Microsoft Office PowerPoint</Application>
  <PresentationFormat>Custom</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Consolas</vt:lpstr>
      <vt:lpstr>Corbel</vt:lpstr>
      <vt:lpstr>Chalkboard 16x9</vt:lpstr>
      <vt:lpstr>Take out your essays. Prepare for conversation.</vt:lpstr>
      <vt:lpstr>Socratic Seminars – A Graded Conversation</vt:lpstr>
      <vt:lpstr>Socratic Seminar Rules</vt:lpstr>
      <vt:lpstr>How you can earn points…</vt:lpstr>
      <vt:lpstr>How to lose points earned…</vt:lpstr>
      <vt:lpstr>Now, let’s talk about the essay, “The Meanings of a Word”, Gloria Naylor</vt:lpstr>
      <vt:lpstr>Let’s practice…</vt:lpstr>
      <vt:lpstr>Your Focus Questions</vt:lpstr>
      <vt:lpstr>Your Focus Questions</vt:lpstr>
      <vt:lpstr>Your Focus Questions</vt:lpstr>
      <vt:lpstr>For tomorrow…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2013-04-08T03:02:30Z</dcterms:created>
  <dcterms:modified xsi:type="dcterms:W3CDTF">2013-04-08T04:45:01Z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