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7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90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10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347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70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965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816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63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0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2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28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DB3DD-4985-4398-A46E-D837C7E64BF1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408-56F3-42F1-BF39-AF057031BC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02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It’s Tuesday, not Monday.</a:t>
            </a:r>
            <a:br>
              <a:rPr lang="en-US" dirty="0" smtClean="0"/>
            </a:br>
            <a:r>
              <a:rPr lang="en-US" dirty="0" smtClean="0"/>
              <a:t>You should be AWESOME today.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Take out your SR essays, as well as your </a:t>
            </a:r>
            <a:r>
              <a:rPr lang="en-US" dirty="0" err="1" smtClean="0"/>
              <a:t>Freitag’s</a:t>
            </a:r>
            <a:r>
              <a:rPr lang="en-US" dirty="0" smtClean="0"/>
              <a:t> Pyramid (Story Map) notes, your notebooks, and something to write with.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37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of the following make up setting:</a:t>
            </a:r>
          </a:p>
          <a:p>
            <a:pPr lvl="1"/>
            <a:r>
              <a:rPr lang="en-US" u="sng" dirty="0" smtClean="0"/>
              <a:t>LOCATION</a:t>
            </a:r>
            <a:r>
              <a:rPr lang="en-US" dirty="0" smtClean="0"/>
              <a:t>:  Where does the story take place?</a:t>
            </a:r>
          </a:p>
          <a:p>
            <a:pPr lvl="1"/>
            <a:r>
              <a:rPr lang="en-US" u="sng" dirty="0" smtClean="0"/>
              <a:t>TIME</a:t>
            </a:r>
            <a:r>
              <a:rPr lang="en-US" dirty="0" smtClean="0"/>
              <a:t>:  Time of day, moment in history…often determined by language used or subtle details in the story.  Rarely straightforwardly stated by author.</a:t>
            </a:r>
          </a:p>
          <a:p>
            <a:pPr lvl="1"/>
            <a:r>
              <a:rPr lang="en-US" u="sng" dirty="0" smtClean="0"/>
              <a:t>MOOD</a:t>
            </a:r>
            <a:r>
              <a:rPr lang="en-US" dirty="0" smtClean="0"/>
              <a:t>:  Emotional “weather” of the characters and environment.  Affects outcome of characters and storyline.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vs. 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motifs: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War</a:t>
            </a:r>
          </a:p>
          <a:p>
            <a:pPr lvl="1"/>
            <a:r>
              <a:rPr lang="en-US" dirty="0" smtClean="0"/>
              <a:t>Sickness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Marriage</a:t>
            </a:r>
          </a:p>
        </p:txBody>
      </p:sp>
    </p:spTree>
    <p:extLst>
      <p:ext uri="{BB962C8B-B14F-4D97-AF65-F5344CB8AC3E}">
        <p14:creationId xmlns:p14="http://schemas.microsoft.com/office/powerpoint/2010/main" val="383162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 vs. MOTIF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themes:</a:t>
            </a:r>
          </a:p>
          <a:p>
            <a:pPr lvl="1"/>
            <a:r>
              <a:rPr lang="en-US" dirty="0" smtClean="0"/>
              <a:t>Pain can be overcome when one wants something badly enough.</a:t>
            </a:r>
          </a:p>
          <a:p>
            <a:pPr lvl="1"/>
            <a:r>
              <a:rPr lang="en-US" dirty="0" smtClean="0"/>
              <a:t>War brings out the worst in humanity.</a:t>
            </a:r>
          </a:p>
          <a:p>
            <a:pPr lvl="1"/>
            <a:r>
              <a:rPr lang="en-US" dirty="0" smtClean="0"/>
              <a:t>Sickness does not only affect the sick.</a:t>
            </a:r>
          </a:p>
          <a:p>
            <a:pPr lvl="1"/>
            <a:r>
              <a:rPr lang="en-US" dirty="0" smtClean="0"/>
              <a:t>Education does not only happen within the classroom.</a:t>
            </a:r>
          </a:p>
          <a:p>
            <a:pPr lvl="1"/>
            <a:r>
              <a:rPr lang="en-US" dirty="0" smtClean="0"/>
              <a:t>Marriage is meant to be a joyous occasion, but does not always work that way.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01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what exactly </a:t>
            </a:r>
            <a:r>
              <a:rPr lang="en-US" i="1" dirty="0" smtClean="0"/>
              <a:t>is </a:t>
            </a:r>
            <a:r>
              <a:rPr lang="en-US" dirty="0" smtClean="0"/>
              <a:t>the difference?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Motif highlights a </a:t>
            </a:r>
            <a:r>
              <a:rPr lang="en-US" i="1" dirty="0" smtClean="0"/>
              <a:t>subject</a:t>
            </a:r>
            <a:r>
              <a:rPr lang="en-US" dirty="0" smtClean="0"/>
              <a:t> within the story itself.  That subject can be symbolic or an overarching topic of discussion.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Theme develops a message from a motif, and that message is what the reader is supposed to experience.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9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 Build A Fire”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Motifs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7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“Lamb To The Slaughter”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Motifs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Male/female roles</a:t>
            </a:r>
          </a:p>
          <a:p>
            <a:pPr lvl="1"/>
            <a:r>
              <a:rPr lang="en-US" dirty="0" smtClean="0"/>
              <a:t>Impulsive behavior</a:t>
            </a:r>
          </a:p>
          <a:p>
            <a:pPr lvl="1"/>
            <a:r>
              <a:rPr lang="en-US" dirty="0" smtClean="0"/>
              <a:t>Marriage</a:t>
            </a:r>
          </a:p>
          <a:p>
            <a:pPr lvl="1"/>
            <a:r>
              <a:rPr lang="en-US" dirty="0" smtClean="0"/>
              <a:t>Passion</a:t>
            </a:r>
          </a:p>
          <a:p>
            <a:pPr lvl="1"/>
            <a:r>
              <a:rPr lang="en-US" dirty="0" smtClean="0"/>
              <a:t>Betrayal</a:t>
            </a:r>
          </a:p>
          <a:p>
            <a:pPr lvl="1"/>
            <a:r>
              <a:rPr lang="en-US" dirty="0" smtClean="0"/>
              <a:t>Loneliness</a:t>
            </a:r>
          </a:p>
          <a:p>
            <a:pPr lvl="1"/>
            <a:r>
              <a:rPr lang="en-US" dirty="0" smtClean="0"/>
              <a:t>Dedication</a:t>
            </a:r>
          </a:p>
          <a:p>
            <a:pPr lvl="1"/>
            <a:r>
              <a:rPr lang="en-US" dirty="0" smtClean="0"/>
              <a:t>Insanity/Instability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Instability can come from anyone, even someone seemingly normal.</a:t>
            </a:r>
          </a:p>
          <a:p>
            <a:pPr lvl="1"/>
            <a:r>
              <a:rPr lang="en-US" dirty="0" smtClean="0"/>
              <a:t>Passion can lead someone to extreme measures to keep that passion.</a:t>
            </a:r>
          </a:p>
          <a:p>
            <a:pPr lvl="1"/>
            <a:r>
              <a:rPr lang="en-US" dirty="0" smtClean="0"/>
              <a:t>Dedication can be broken when there is a loss of passion for another.</a:t>
            </a:r>
          </a:p>
          <a:p>
            <a:pPr lvl="1"/>
            <a:r>
              <a:rPr lang="en-US" dirty="0" smtClean="0"/>
              <a:t>Marriage can make one become insane.</a:t>
            </a:r>
          </a:p>
        </p:txBody>
      </p:sp>
    </p:spTree>
    <p:extLst>
      <p:ext uri="{BB962C8B-B14F-4D97-AF65-F5344CB8AC3E}">
        <p14:creationId xmlns:p14="http://schemas.microsoft.com/office/powerpoint/2010/main" val="6283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Tell-Tale Heart”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Motifs</a:t>
            </a:r>
          </a:p>
          <a:p>
            <a:pPr lvl="1"/>
            <a:r>
              <a:rPr lang="en-US" dirty="0" smtClean="0"/>
              <a:t>Madness</a:t>
            </a:r>
          </a:p>
          <a:p>
            <a:pPr lvl="1"/>
            <a:r>
              <a:rPr lang="en-US" dirty="0" smtClean="0"/>
              <a:t>Paranoia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Midnight</a:t>
            </a:r>
          </a:p>
          <a:p>
            <a:pPr lvl="1"/>
            <a:r>
              <a:rPr lang="en-US" dirty="0" smtClean="0"/>
              <a:t>Agony</a:t>
            </a:r>
          </a:p>
          <a:p>
            <a:pPr lvl="1"/>
            <a:r>
              <a:rPr lang="en-US" dirty="0" smtClean="0"/>
              <a:t>Guilt</a:t>
            </a:r>
          </a:p>
          <a:p>
            <a:pPr lvl="1"/>
            <a:r>
              <a:rPr lang="en-US" dirty="0" smtClean="0"/>
              <a:t>Fear</a:t>
            </a:r>
          </a:p>
          <a:p>
            <a:pPr lvl="1"/>
            <a:r>
              <a:rPr lang="en-US" dirty="0" smtClean="0"/>
              <a:t>Hatred</a:t>
            </a:r>
          </a:p>
          <a:p>
            <a:pPr lvl="1"/>
            <a:r>
              <a:rPr lang="en-US" dirty="0" smtClean="0"/>
              <a:t>Darkness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Paranoia brings out the guilt in one’s person.</a:t>
            </a:r>
          </a:p>
          <a:p>
            <a:pPr lvl="1"/>
            <a:r>
              <a:rPr lang="en-US" dirty="0" smtClean="0"/>
              <a:t>Madness is dangerous when one does not admit when they are mad.</a:t>
            </a:r>
          </a:p>
          <a:p>
            <a:pPr lvl="1"/>
            <a:r>
              <a:rPr lang="en-US" dirty="0" smtClean="0"/>
              <a:t>Guilt will burden one to say the truth.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64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Lottery”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Motifs</a:t>
            </a:r>
          </a:p>
          <a:p>
            <a:pPr lvl="1"/>
            <a:r>
              <a:rPr lang="en-US" dirty="0" smtClean="0"/>
              <a:t>Violence</a:t>
            </a:r>
          </a:p>
          <a:p>
            <a:pPr lvl="1"/>
            <a:r>
              <a:rPr lang="en-US" dirty="0" smtClean="0"/>
              <a:t>Pain</a:t>
            </a:r>
          </a:p>
          <a:p>
            <a:pPr lvl="1"/>
            <a:r>
              <a:rPr lang="en-US" dirty="0" smtClean="0"/>
              <a:t>Indifference</a:t>
            </a:r>
          </a:p>
          <a:p>
            <a:pPr lvl="1"/>
            <a:r>
              <a:rPr lang="en-US" dirty="0" smtClean="0"/>
              <a:t>Fear</a:t>
            </a:r>
          </a:p>
          <a:p>
            <a:pPr lvl="1"/>
            <a:r>
              <a:rPr lang="en-US" dirty="0" smtClean="0"/>
              <a:t>Tradition/Ritual</a:t>
            </a:r>
          </a:p>
          <a:p>
            <a:pPr lvl="1"/>
            <a:r>
              <a:rPr lang="en-US" dirty="0" smtClean="0"/>
              <a:t>Selection</a:t>
            </a:r>
          </a:p>
          <a:p>
            <a:pPr lvl="1"/>
            <a:r>
              <a:rPr lang="en-US" dirty="0" smtClean="0"/>
              <a:t>Anticipation</a:t>
            </a:r>
          </a:p>
          <a:p>
            <a:pPr lvl="1"/>
            <a:r>
              <a:rPr lang="en-US" dirty="0" smtClean="0"/>
              <a:t>Segregation</a:t>
            </a:r>
          </a:p>
          <a:p>
            <a:pPr lvl="1"/>
            <a:r>
              <a:rPr lang="en-US" dirty="0" smtClean="0"/>
              <a:t>Impenitence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Themes</a:t>
            </a:r>
          </a:p>
          <a:p>
            <a:pPr lvl="1"/>
            <a:r>
              <a:rPr lang="en-US" dirty="0" smtClean="0"/>
              <a:t>People are indifferent to violence until it affects them personally.</a:t>
            </a:r>
          </a:p>
          <a:p>
            <a:pPr lvl="1"/>
            <a:r>
              <a:rPr lang="en-US" dirty="0" smtClean="0"/>
              <a:t>Violence is often obscured in paradise.</a:t>
            </a:r>
          </a:p>
          <a:p>
            <a:pPr lvl="1"/>
            <a:r>
              <a:rPr lang="en-US" dirty="0" smtClean="0"/>
              <a:t>Some traditions are meant to be kept, though they might hurt others.</a:t>
            </a:r>
          </a:p>
          <a:p>
            <a:pPr lvl="1"/>
            <a:r>
              <a:rPr lang="en-US" dirty="0" smtClean="0"/>
              <a:t>Fear keeps people “on their toes.”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36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Review Assignment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your groups, you will pick a single story and map it out completely.  You are responsible for:</a:t>
            </a:r>
          </a:p>
          <a:p>
            <a:r>
              <a:rPr lang="en-US" dirty="0" smtClean="0"/>
              <a:t>A fully detailed summary of the story, using </a:t>
            </a:r>
            <a:r>
              <a:rPr lang="en-US" dirty="0" err="1" smtClean="0"/>
              <a:t>Freitag’s</a:t>
            </a:r>
            <a:r>
              <a:rPr lang="en-US" dirty="0" smtClean="0"/>
              <a:t> Pyramid</a:t>
            </a:r>
          </a:p>
          <a:p>
            <a:r>
              <a:rPr lang="en-US" dirty="0" smtClean="0"/>
              <a:t>Labeling and description of the characters</a:t>
            </a:r>
          </a:p>
          <a:p>
            <a:r>
              <a:rPr lang="en-US" dirty="0" smtClean="0"/>
              <a:t>Detailed description of the setting</a:t>
            </a:r>
          </a:p>
          <a:p>
            <a:r>
              <a:rPr lang="en-US" dirty="0" smtClean="0"/>
              <a:t>Labeling of all conflicts, with emphasis on a primary conflict</a:t>
            </a:r>
          </a:p>
          <a:p>
            <a:r>
              <a:rPr lang="en-US" dirty="0" smtClean="0"/>
              <a:t>Establishing possible motifs and themes within the 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5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Today, you will be asked to divide the assignment into parts within your group.  HW:  Make certain your part is ready to go.</a:t>
            </a:r>
          </a:p>
          <a:p>
            <a:endParaRPr lang="en-US" dirty="0"/>
          </a:p>
          <a:p>
            <a:r>
              <a:rPr lang="en-US" dirty="0" smtClean="0"/>
              <a:t>Tomorrow, you will begin creating a poster detailing your information.  Examples will be given, but you MUST have all your information written up first.  Posters will be due at the end of class tomorrow.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7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Reviewing 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Freitag’s</a:t>
            </a:r>
            <a:r>
              <a:rPr lang="en-US" dirty="0" smtClean="0"/>
              <a:t> Pyramid:  defined beginning, middle, and end to a story.</a:t>
            </a:r>
          </a:p>
          <a:p>
            <a:r>
              <a:rPr lang="en-US" dirty="0" smtClean="0"/>
              <a:t>Three important story points to map:  inciting incident, climax, and resolution – they focus on story’s primary conflict</a:t>
            </a:r>
          </a:p>
          <a:p>
            <a:r>
              <a:rPr lang="en-US" dirty="0" smtClean="0"/>
              <a:t>Climax is centered around a “point of no return” – not always the most exciting part of the story, but definitely a moment of 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notes: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Characterization</a:t>
            </a:r>
            <a:r>
              <a:rPr lang="en-US" dirty="0" smtClean="0"/>
              <a:t> – How do we define characters?</a:t>
            </a:r>
          </a:p>
          <a:p>
            <a:r>
              <a:rPr lang="en-US" u="sng" dirty="0" smtClean="0"/>
              <a:t>Conflict</a:t>
            </a:r>
            <a:r>
              <a:rPr lang="en-US" dirty="0" smtClean="0"/>
              <a:t> – How many types are there?</a:t>
            </a:r>
          </a:p>
          <a:p>
            <a:r>
              <a:rPr lang="en-US" u="sng" dirty="0" smtClean="0"/>
              <a:t>Setting</a:t>
            </a:r>
            <a:r>
              <a:rPr lang="en-US" dirty="0" smtClean="0"/>
              <a:t> – Is setting just time and place?</a:t>
            </a:r>
          </a:p>
          <a:p>
            <a:r>
              <a:rPr lang="en-US" u="sng" dirty="0" smtClean="0"/>
              <a:t>Motif</a:t>
            </a:r>
            <a:r>
              <a:rPr lang="en-US" dirty="0" smtClean="0"/>
              <a:t> vs. </a:t>
            </a:r>
            <a:r>
              <a:rPr lang="en-US" u="sng" dirty="0" smtClean="0"/>
              <a:t>Theme</a:t>
            </a:r>
            <a:r>
              <a:rPr lang="en-US" dirty="0" smtClean="0"/>
              <a:t> – What’s the difference?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3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Deconstructing </a:t>
            </a:r>
            <a:br>
              <a:rPr lang="en-US" dirty="0" smtClean="0"/>
            </a:br>
            <a:r>
              <a:rPr lang="en-US" dirty="0" smtClean="0"/>
              <a:t>Protagonist and Antagonist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Protagonist was once “the good guy”, and antagonist was “the bad guy”…NOT ANYMORE.</a:t>
            </a:r>
          </a:p>
          <a:p>
            <a:r>
              <a:rPr lang="en-US" u="sng" dirty="0" smtClean="0"/>
              <a:t>PROTAGONIST</a:t>
            </a:r>
            <a:r>
              <a:rPr lang="en-US" dirty="0" smtClean="0"/>
              <a:t> is the primary character in the story.  </a:t>
            </a:r>
          </a:p>
          <a:p>
            <a:r>
              <a:rPr lang="en-US" u="sng" dirty="0" smtClean="0"/>
              <a:t>ANTAGONIST</a:t>
            </a:r>
            <a:r>
              <a:rPr lang="en-US" dirty="0" smtClean="0"/>
              <a:t> is the character that directly opposes the protagonist</a:t>
            </a:r>
          </a:p>
          <a:p>
            <a:pPr lvl="1"/>
            <a:r>
              <a:rPr lang="en-US" dirty="0" smtClean="0"/>
              <a:t>Their role as good or evil has NO bearing on their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84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define characters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 smtClean="0"/>
              <a:t>DYNAMIC</a:t>
            </a:r>
          </a:p>
          <a:p>
            <a:r>
              <a:rPr lang="en-US" dirty="0" smtClean="0"/>
              <a:t>Undergoes an important change or transformation throughout the story</a:t>
            </a:r>
          </a:p>
          <a:p>
            <a:r>
              <a:rPr lang="en-US" dirty="0" smtClean="0"/>
              <a:t>Changes are not circumstantial; they have to do with change in character, emotions, mentality or personality.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u="sng" dirty="0" smtClean="0"/>
              <a:t>STATIC</a:t>
            </a:r>
          </a:p>
          <a:p>
            <a:r>
              <a:rPr lang="en-US" dirty="0" smtClean="0"/>
              <a:t>No important change happens </a:t>
            </a:r>
            <a:r>
              <a:rPr lang="en-US" i="1" dirty="0" smtClean="0"/>
              <a:t>within</a:t>
            </a:r>
            <a:r>
              <a:rPr lang="en-US" dirty="0" smtClean="0"/>
              <a:t> the character.</a:t>
            </a:r>
          </a:p>
          <a:p>
            <a:r>
              <a:rPr lang="en-US" dirty="0" smtClean="0"/>
              <a:t>The character may have change occurring around her/him, but not with personality.</a:t>
            </a:r>
          </a:p>
          <a:p>
            <a:r>
              <a:rPr lang="en-US" dirty="0" smtClean="0"/>
              <a:t>Character’s personality at beginning of story is essentially the same at the end.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Characterization scenarios…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could a character be dynamic or static if…</a:t>
            </a:r>
          </a:p>
          <a:p>
            <a:pPr lvl="1"/>
            <a:r>
              <a:rPr lang="en-US" dirty="0" smtClean="0"/>
              <a:t>They commit a murder</a:t>
            </a:r>
          </a:p>
          <a:p>
            <a:pPr lvl="1"/>
            <a:r>
              <a:rPr lang="en-US" dirty="0" smtClean="0"/>
              <a:t>Win a million dollars</a:t>
            </a:r>
          </a:p>
          <a:p>
            <a:pPr lvl="1"/>
            <a:r>
              <a:rPr lang="en-US" dirty="0" smtClean="0"/>
              <a:t>Get married</a:t>
            </a:r>
          </a:p>
          <a:p>
            <a:pPr lvl="1"/>
            <a:r>
              <a:rPr lang="en-US" dirty="0" smtClean="0"/>
              <a:t>They were on trial</a:t>
            </a:r>
          </a:p>
          <a:p>
            <a:pPr lvl="1"/>
            <a:r>
              <a:rPr lang="en-US" dirty="0" smtClean="0"/>
              <a:t>Began a new job</a:t>
            </a:r>
          </a:p>
        </p:txBody>
      </p:sp>
    </p:spTree>
    <p:extLst>
      <p:ext uri="{BB962C8B-B14F-4D97-AF65-F5344CB8AC3E}">
        <p14:creationId xmlns:p14="http://schemas.microsoft.com/office/powerpoint/2010/main" val="339587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Conflict!  Get ready to fight…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6577693" cy="3683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256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MAJOR types of conflict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INTERNAL Conflict</a:t>
            </a:r>
            <a:endParaRPr lang="en-US" sz="36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6831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Conflict happens entirely within the character</a:t>
            </a:r>
          </a:p>
          <a:p>
            <a:pPr lvl="1"/>
            <a:r>
              <a:rPr lang="en-US" sz="2400" u="sng" dirty="0" smtClean="0"/>
              <a:t>Man vs. self:  </a:t>
            </a:r>
            <a:r>
              <a:rPr lang="en-US" sz="2400" dirty="0" smtClean="0"/>
              <a:t>Character is at conflict with own consciousness</a:t>
            </a:r>
          </a:p>
          <a:p>
            <a:pPr lvl="1"/>
            <a:r>
              <a:rPr lang="en-US" sz="2400" u="sng" dirty="0" smtClean="0"/>
              <a:t>Man vs. God</a:t>
            </a:r>
            <a:r>
              <a:rPr lang="en-US" sz="2400" dirty="0" smtClean="0"/>
              <a:t>:  Character is at conflict with issues of faith (can be external…depends)</a:t>
            </a:r>
          </a:p>
          <a:p>
            <a:pPr lvl="1"/>
            <a:r>
              <a:rPr lang="en-US" sz="2400" u="sng" dirty="0" smtClean="0"/>
              <a:t>Man vs. Fate</a:t>
            </a:r>
            <a:r>
              <a:rPr lang="en-US" sz="2400" dirty="0" smtClean="0"/>
              <a:t>:  Character at odds with inevitable events.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EXTERNAL Conflict</a:t>
            </a:r>
            <a:endParaRPr lang="en-US" sz="3600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346575" cy="4378325"/>
          </a:xfrm>
        </p:spPr>
        <p:txBody>
          <a:bodyPr>
            <a:noAutofit/>
          </a:bodyPr>
          <a:lstStyle/>
          <a:p>
            <a:r>
              <a:rPr lang="en-US" dirty="0" smtClean="0"/>
              <a:t>Character must “battle” with forces outside the self.</a:t>
            </a:r>
          </a:p>
          <a:p>
            <a:pPr lvl="1"/>
            <a:r>
              <a:rPr lang="en-US" sz="2400" u="sng" dirty="0" smtClean="0"/>
              <a:t>Man vs. man:  </a:t>
            </a:r>
            <a:r>
              <a:rPr lang="en-US" sz="2400" dirty="0" smtClean="0"/>
              <a:t>Character has obvious conflict with another character</a:t>
            </a:r>
          </a:p>
          <a:p>
            <a:pPr lvl="1"/>
            <a:r>
              <a:rPr lang="en-US" sz="2400" u="sng" dirty="0" smtClean="0"/>
              <a:t>Man vs. nature/environment:  </a:t>
            </a:r>
            <a:r>
              <a:rPr lang="en-US" sz="2400" dirty="0" smtClean="0"/>
              <a:t>Character has issue with surroundings</a:t>
            </a:r>
          </a:p>
          <a:p>
            <a:pPr lvl="1"/>
            <a:r>
              <a:rPr lang="en-US" sz="2400" u="sng" dirty="0" smtClean="0"/>
              <a:t>Man vs. society:  </a:t>
            </a:r>
            <a:r>
              <a:rPr lang="en-US" sz="2400" dirty="0" smtClean="0"/>
              <a:t>Character is at conflict with law, social mores, etc.</a:t>
            </a:r>
          </a:p>
        </p:txBody>
      </p:sp>
    </p:spTree>
    <p:extLst>
      <p:ext uri="{BB962C8B-B14F-4D97-AF65-F5344CB8AC3E}">
        <p14:creationId xmlns:p14="http://schemas.microsoft.com/office/powerpoint/2010/main" val="37051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conflict…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Man vs. technology (external):  </a:t>
            </a:r>
            <a:r>
              <a:rPr lang="en-US" dirty="0" smtClean="0"/>
              <a:t>Man wrestles with machines that may/may not possess more intelligence than the character.</a:t>
            </a:r>
          </a:p>
          <a:p>
            <a:r>
              <a:rPr lang="en-US" u="sng" dirty="0" smtClean="0"/>
              <a:t>Man vs. supernatural (external): </a:t>
            </a:r>
            <a:r>
              <a:rPr lang="en-US" dirty="0" smtClean="0"/>
              <a:t>Includes ghosts, gods, monsters, etc…anything “out of this world” that would disrupt natural order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496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948</Words>
  <Application>Microsoft Office PowerPoint</Application>
  <PresentationFormat>On-screen Show (4:3)</PresentationFormat>
  <Paragraphs>131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It’s Tuesday, not Monday. You should be AWESOME today.</vt:lpstr>
      <vt:lpstr>Reviewing Friday</vt:lpstr>
      <vt:lpstr>Today’s notes:</vt:lpstr>
      <vt:lpstr>Deconstructing  Protagonist and Antagonist</vt:lpstr>
      <vt:lpstr>Ways to define characters</vt:lpstr>
      <vt:lpstr>Characterization scenarios…</vt:lpstr>
      <vt:lpstr>Conflict!  Get ready to fight…</vt:lpstr>
      <vt:lpstr>Two MAJOR types of conflict</vt:lpstr>
      <vt:lpstr>Other types of conflict…</vt:lpstr>
      <vt:lpstr>Clarifying Setting</vt:lpstr>
      <vt:lpstr>THEME vs. MOTIF</vt:lpstr>
      <vt:lpstr>THEME vs. MOTIF</vt:lpstr>
      <vt:lpstr>So, what exactly is the difference?</vt:lpstr>
      <vt:lpstr>“To Build A Fire”</vt:lpstr>
      <vt:lpstr>“Lamb To The Slaughter”</vt:lpstr>
      <vt:lpstr>“The Tell-Tale Heart”</vt:lpstr>
      <vt:lpstr>“The Lottery”</vt:lpstr>
      <vt:lpstr>End of Review Assignment</vt:lpstr>
      <vt:lpstr>Timeline</vt:lpstr>
    </vt:vector>
  </TitlesOfParts>
  <Company>Fort Bend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Tuesday, not Monday. You should be AWESOME today.</dc:title>
  <dc:creator>Janis Bellon</dc:creator>
  <cp:lastModifiedBy>Janis Bellon</cp:lastModifiedBy>
  <cp:revision>10</cp:revision>
  <dcterms:created xsi:type="dcterms:W3CDTF">2013-09-03T11:45:55Z</dcterms:created>
  <dcterms:modified xsi:type="dcterms:W3CDTF">2013-09-04T21:30:05Z</dcterms:modified>
</cp:coreProperties>
</file>